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9"/>
  </p:notesMasterIdLst>
  <p:handoutMasterIdLst>
    <p:handoutMasterId r:id="rId60"/>
  </p:handoutMasterIdLst>
  <p:sldIdLst>
    <p:sldId id="273" r:id="rId3"/>
    <p:sldId id="311" r:id="rId4"/>
    <p:sldId id="276" r:id="rId5"/>
    <p:sldId id="275" r:id="rId6"/>
    <p:sldId id="277" r:id="rId7"/>
    <p:sldId id="278" r:id="rId8"/>
    <p:sldId id="279" r:id="rId9"/>
    <p:sldId id="312" r:id="rId10"/>
    <p:sldId id="280" r:id="rId11"/>
    <p:sldId id="313" r:id="rId12"/>
    <p:sldId id="281" r:id="rId13"/>
    <p:sldId id="282" r:id="rId14"/>
    <p:sldId id="287" r:id="rId15"/>
    <p:sldId id="283" r:id="rId16"/>
    <p:sldId id="284" r:id="rId17"/>
    <p:sldId id="285" r:id="rId18"/>
    <p:sldId id="286" r:id="rId19"/>
    <p:sldId id="265" r:id="rId20"/>
    <p:sldId id="289" r:id="rId21"/>
    <p:sldId id="290" r:id="rId22"/>
    <p:sldId id="288" r:id="rId23"/>
    <p:sldId id="291" r:id="rId24"/>
    <p:sldId id="306" r:id="rId25"/>
    <p:sldId id="314" r:id="rId26"/>
    <p:sldId id="307" r:id="rId27"/>
    <p:sldId id="266" r:id="rId28"/>
    <p:sldId id="292" r:id="rId29"/>
    <p:sldId id="293" r:id="rId30"/>
    <p:sldId id="294" r:id="rId31"/>
    <p:sldId id="295" r:id="rId32"/>
    <p:sldId id="296" r:id="rId33"/>
    <p:sldId id="297" r:id="rId34"/>
    <p:sldId id="298" r:id="rId35"/>
    <p:sldId id="299" r:id="rId36"/>
    <p:sldId id="300" r:id="rId37"/>
    <p:sldId id="268" r:id="rId38"/>
    <p:sldId id="317" r:id="rId39"/>
    <p:sldId id="316" r:id="rId40"/>
    <p:sldId id="308" r:id="rId41"/>
    <p:sldId id="309" r:id="rId42"/>
    <p:sldId id="310" r:id="rId43"/>
    <p:sldId id="267" r:id="rId44"/>
    <p:sldId id="318" r:id="rId45"/>
    <p:sldId id="301" r:id="rId46"/>
    <p:sldId id="303" r:id="rId47"/>
    <p:sldId id="304" r:id="rId48"/>
    <p:sldId id="319" r:id="rId49"/>
    <p:sldId id="320" r:id="rId50"/>
    <p:sldId id="321" r:id="rId51"/>
    <p:sldId id="326" r:id="rId52"/>
    <p:sldId id="322" r:id="rId53"/>
    <p:sldId id="323" r:id="rId54"/>
    <p:sldId id="324" r:id="rId55"/>
    <p:sldId id="325" r:id="rId56"/>
    <p:sldId id="327" r:id="rId57"/>
    <p:sldId id="272" r:id="rId58"/>
  </p:sldIdLst>
  <p:sldSz cx="11880850" cy="7740650"/>
  <p:notesSz cx="6858000" cy="9144000"/>
  <p:defaultTextStyle>
    <a:defPPr>
      <a:defRPr lang="en-US"/>
    </a:defPPr>
    <a:lvl1pPr marL="0" algn="l" defTabSz="1255746" rtl="0" eaLnBrk="1" latinLnBrk="0" hangingPunct="1">
      <a:defRPr sz="2500" kern="1200">
        <a:solidFill>
          <a:schemeClr val="tx1"/>
        </a:solidFill>
        <a:latin typeface="+mn-lt"/>
        <a:ea typeface="+mn-ea"/>
        <a:cs typeface="+mn-cs"/>
      </a:defRPr>
    </a:lvl1pPr>
    <a:lvl2pPr marL="627873" algn="l" defTabSz="1255746" rtl="0" eaLnBrk="1" latinLnBrk="0" hangingPunct="1">
      <a:defRPr sz="2500" kern="1200">
        <a:solidFill>
          <a:schemeClr val="tx1"/>
        </a:solidFill>
        <a:latin typeface="+mn-lt"/>
        <a:ea typeface="+mn-ea"/>
        <a:cs typeface="+mn-cs"/>
      </a:defRPr>
    </a:lvl2pPr>
    <a:lvl3pPr marL="1255746" algn="l" defTabSz="1255746" rtl="0" eaLnBrk="1" latinLnBrk="0" hangingPunct="1">
      <a:defRPr sz="2500" kern="1200">
        <a:solidFill>
          <a:schemeClr val="tx1"/>
        </a:solidFill>
        <a:latin typeface="+mn-lt"/>
        <a:ea typeface="+mn-ea"/>
        <a:cs typeface="+mn-cs"/>
      </a:defRPr>
    </a:lvl3pPr>
    <a:lvl4pPr marL="1883618" algn="l" defTabSz="1255746" rtl="0" eaLnBrk="1" latinLnBrk="0" hangingPunct="1">
      <a:defRPr sz="2500" kern="1200">
        <a:solidFill>
          <a:schemeClr val="tx1"/>
        </a:solidFill>
        <a:latin typeface="+mn-lt"/>
        <a:ea typeface="+mn-ea"/>
        <a:cs typeface="+mn-cs"/>
      </a:defRPr>
    </a:lvl4pPr>
    <a:lvl5pPr marL="2511491" algn="l" defTabSz="1255746" rtl="0" eaLnBrk="1" latinLnBrk="0" hangingPunct="1">
      <a:defRPr sz="2500" kern="1200">
        <a:solidFill>
          <a:schemeClr val="tx1"/>
        </a:solidFill>
        <a:latin typeface="+mn-lt"/>
        <a:ea typeface="+mn-ea"/>
        <a:cs typeface="+mn-cs"/>
      </a:defRPr>
    </a:lvl5pPr>
    <a:lvl6pPr marL="3139364" algn="l" defTabSz="1255746" rtl="0" eaLnBrk="1" latinLnBrk="0" hangingPunct="1">
      <a:defRPr sz="2500" kern="1200">
        <a:solidFill>
          <a:schemeClr val="tx1"/>
        </a:solidFill>
        <a:latin typeface="+mn-lt"/>
        <a:ea typeface="+mn-ea"/>
        <a:cs typeface="+mn-cs"/>
      </a:defRPr>
    </a:lvl6pPr>
    <a:lvl7pPr marL="3767237" algn="l" defTabSz="1255746" rtl="0" eaLnBrk="1" latinLnBrk="0" hangingPunct="1">
      <a:defRPr sz="2500" kern="1200">
        <a:solidFill>
          <a:schemeClr val="tx1"/>
        </a:solidFill>
        <a:latin typeface="+mn-lt"/>
        <a:ea typeface="+mn-ea"/>
        <a:cs typeface="+mn-cs"/>
      </a:defRPr>
    </a:lvl7pPr>
    <a:lvl8pPr marL="4395109" algn="l" defTabSz="1255746" rtl="0" eaLnBrk="1" latinLnBrk="0" hangingPunct="1">
      <a:defRPr sz="2500" kern="1200">
        <a:solidFill>
          <a:schemeClr val="tx1"/>
        </a:solidFill>
        <a:latin typeface="+mn-lt"/>
        <a:ea typeface="+mn-ea"/>
        <a:cs typeface="+mn-cs"/>
      </a:defRPr>
    </a:lvl8pPr>
    <a:lvl9pPr marL="5022982" algn="l" defTabSz="1255746"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1F1F"/>
    <a:srgbClr val="E668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Gaya Medium 2 - Akse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447" autoAdjust="0"/>
  </p:normalViewPr>
  <p:slideViewPr>
    <p:cSldViewPr>
      <p:cViewPr varScale="1">
        <p:scale>
          <a:sx n="49" d="100"/>
          <a:sy n="49" d="100"/>
        </p:scale>
        <p:origin x="1288" y="56"/>
      </p:cViewPr>
      <p:guideLst>
        <p:guide orient="horz" pos="2438"/>
        <p:guide pos="3742"/>
      </p:guideLst>
    </p:cSldViewPr>
  </p:slideViewPr>
  <p:outlineViewPr>
    <p:cViewPr>
      <p:scale>
        <a:sx n="33" d="100"/>
        <a:sy n="33" d="100"/>
      </p:scale>
      <p:origin x="0" y="-83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Pt>
            <c:idx val="0"/>
            <c:bubble3D val="0"/>
            <c:explosion val="10"/>
            <c:spPr>
              <a:solidFill>
                <a:srgbClr val="CB1F1F"/>
              </a:solidFill>
            </c:spPr>
            <c:extLst>
              <c:ext xmlns:c16="http://schemas.microsoft.com/office/drawing/2014/chart" uri="{C3380CC4-5D6E-409C-BE32-E72D297353CC}">
                <c16:uniqueId val="{00000001-7227-4A1B-BE22-99A991D6F7BB}"/>
              </c:ext>
            </c:extLst>
          </c:dPt>
          <c:dPt>
            <c:idx val="1"/>
            <c:bubble3D val="0"/>
            <c:explosion val="13"/>
            <c:spPr>
              <a:solidFill>
                <a:srgbClr val="00B050"/>
              </a:solidFill>
            </c:spPr>
            <c:extLst>
              <c:ext xmlns:c16="http://schemas.microsoft.com/office/drawing/2014/chart" uri="{C3380CC4-5D6E-409C-BE32-E72D297353CC}">
                <c16:uniqueId val="{00000003-7227-4A1B-BE22-99A991D6F7BB}"/>
              </c:ext>
            </c:extLst>
          </c:dPt>
          <c:dPt>
            <c:idx val="2"/>
            <c:bubble3D val="0"/>
            <c:explosion val="27"/>
            <c:spPr>
              <a:solidFill>
                <a:srgbClr val="7030A0"/>
              </a:solidFill>
            </c:spPr>
            <c:extLst>
              <c:ext xmlns:c16="http://schemas.microsoft.com/office/drawing/2014/chart" uri="{C3380CC4-5D6E-409C-BE32-E72D297353CC}">
                <c16:uniqueId val="{00000005-7227-4A1B-BE22-99A991D6F7BB}"/>
              </c:ext>
            </c:extLst>
          </c:dPt>
          <c:dPt>
            <c:idx val="3"/>
            <c:bubble3D val="0"/>
            <c:spPr>
              <a:solidFill>
                <a:srgbClr val="FFC000"/>
              </a:solidFill>
            </c:spPr>
            <c:extLst>
              <c:ext xmlns:c16="http://schemas.microsoft.com/office/drawing/2014/chart" uri="{C3380CC4-5D6E-409C-BE32-E72D297353CC}">
                <c16:uniqueId val="{00000007-7227-4A1B-BE22-99A991D6F7BB}"/>
              </c:ext>
            </c:extLst>
          </c:dPt>
          <c:dLbls>
            <c:dLbl>
              <c:idx val="0"/>
              <c:layout>
                <c:manualLayout>
                  <c:x val="-0.22146836967171502"/>
                  <c:y val="-0.23123014241689183"/>
                </c:manualLayout>
              </c:layout>
              <c:spPr/>
              <c:txPr>
                <a:bodyPr/>
                <a:lstStyle/>
                <a:p>
                  <a:pPr>
                    <a:defRPr sz="4000">
                      <a:solidFill>
                        <a:schemeClr val="bg1"/>
                      </a:solidFill>
                    </a:defRPr>
                  </a:pPr>
                  <a:endParaRPr lang="id-ID"/>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227-4A1B-BE22-99A991D6F7BB}"/>
                </c:ext>
              </c:extLst>
            </c:dLbl>
            <c:dLbl>
              <c:idx val="1"/>
              <c:layout>
                <c:manualLayout>
                  <c:x val="0.14607904474693445"/>
                  <c:y val="1.029713497052066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227-4A1B-BE22-99A991D6F7BB}"/>
                </c:ext>
              </c:extLst>
            </c:dLbl>
            <c:dLbl>
              <c:idx val="2"/>
              <c:layout>
                <c:manualLayout>
                  <c:x val="7.9580118615033044E-2"/>
                  <c:y val="4.387977059934599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227-4A1B-BE22-99A991D6F7BB}"/>
                </c:ext>
              </c:extLst>
            </c:dLbl>
            <c:spPr>
              <a:noFill/>
              <a:ln>
                <a:noFill/>
              </a:ln>
              <a:effectLst/>
            </c:spPr>
            <c:txPr>
              <a:bodyPr/>
              <a:lstStyle/>
              <a:p>
                <a:pPr>
                  <a:defRPr>
                    <a:solidFill>
                      <a:schemeClr val="bg1"/>
                    </a:solidFill>
                  </a:defRPr>
                </a:pPr>
                <a:endParaRPr lang="id-ID"/>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Sheet1!$A$2:$A$5</c:f>
              <c:strCache>
                <c:ptCount val="4"/>
                <c:pt idx="0">
                  <c:v>Zonasi</c:v>
                </c:pt>
                <c:pt idx="1">
                  <c:v>Afirmasi</c:v>
                </c:pt>
                <c:pt idx="2">
                  <c:v>Pindah Tugas</c:v>
                </c:pt>
                <c:pt idx="3">
                  <c:v>Luar Zonasi</c:v>
                </c:pt>
              </c:strCache>
            </c:strRef>
          </c:cat>
          <c:val>
            <c:numRef>
              <c:f>Sheet1!$B$2:$B$5</c:f>
              <c:numCache>
                <c:formatCode>0%</c:formatCode>
                <c:ptCount val="4"/>
                <c:pt idx="0">
                  <c:v>0.7</c:v>
                </c:pt>
                <c:pt idx="1">
                  <c:v>0.15</c:v>
                </c:pt>
                <c:pt idx="2">
                  <c:v>0.05</c:v>
                </c:pt>
                <c:pt idx="3">
                  <c:v>0.1</c:v>
                </c:pt>
              </c:numCache>
            </c:numRef>
          </c:val>
          <c:extLst>
            <c:ext xmlns:c16="http://schemas.microsoft.com/office/drawing/2014/chart" uri="{C3380CC4-5D6E-409C-BE32-E72D297353CC}">
              <c16:uniqueId val="{00000008-7227-4A1B-BE22-99A991D6F7BB}"/>
            </c:ext>
          </c:extLst>
        </c:ser>
        <c:dLbls>
          <c:showLegendKey val="0"/>
          <c:showVal val="0"/>
          <c:showCatName val="0"/>
          <c:showSerName val="0"/>
          <c:showPercent val="1"/>
          <c:showBubbleSize val="0"/>
          <c:showLeaderLines val="1"/>
        </c:dLbls>
      </c:pie3DChart>
    </c:plotArea>
    <c:plotVisOnly val="1"/>
    <c:dispBlanksAs val="gap"/>
    <c:showDLblsOverMax val="0"/>
  </c:chart>
  <c:txPr>
    <a:bodyPr/>
    <a:lstStyle/>
    <a:p>
      <a:pPr>
        <a:defRPr sz="1800"/>
      </a:pPr>
      <a:endParaRPr lang="id-ID"/>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dPt>
            <c:idx val="0"/>
            <c:bubble3D val="0"/>
            <c:explosion val="10"/>
            <c:spPr>
              <a:solidFill>
                <a:srgbClr val="CB1F1F"/>
              </a:solidFill>
            </c:spPr>
            <c:extLst>
              <c:ext xmlns:c16="http://schemas.microsoft.com/office/drawing/2014/chart" uri="{C3380CC4-5D6E-409C-BE32-E72D297353CC}">
                <c16:uniqueId val="{00000001-AF2E-4AD9-B16C-1B018B4CAF6B}"/>
              </c:ext>
            </c:extLst>
          </c:dPt>
          <c:dPt>
            <c:idx val="1"/>
            <c:bubble3D val="0"/>
            <c:explosion val="13"/>
            <c:spPr>
              <a:solidFill>
                <a:srgbClr val="00B050"/>
              </a:solidFill>
            </c:spPr>
            <c:extLst>
              <c:ext xmlns:c16="http://schemas.microsoft.com/office/drawing/2014/chart" uri="{C3380CC4-5D6E-409C-BE32-E72D297353CC}">
                <c16:uniqueId val="{00000003-AF2E-4AD9-B16C-1B018B4CAF6B}"/>
              </c:ext>
            </c:extLst>
          </c:dPt>
          <c:dPt>
            <c:idx val="2"/>
            <c:bubble3D val="0"/>
            <c:explosion val="27"/>
            <c:spPr>
              <a:solidFill>
                <a:srgbClr val="7030A0"/>
              </a:solidFill>
            </c:spPr>
            <c:extLst>
              <c:ext xmlns:c16="http://schemas.microsoft.com/office/drawing/2014/chart" uri="{C3380CC4-5D6E-409C-BE32-E72D297353CC}">
                <c16:uniqueId val="{00000005-AF2E-4AD9-B16C-1B018B4CAF6B}"/>
              </c:ext>
            </c:extLst>
          </c:dPt>
          <c:dPt>
            <c:idx val="3"/>
            <c:bubble3D val="0"/>
            <c:spPr>
              <a:solidFill>
                <a:srgbClr val="FFC000"/>
              </a:solidFill>
            </c:spPr>
            <c:extLst>
              <c:ext xmlns:c16="http://schemas.microsoft.com/office/drawing/2014/chart" uri="{C3380CC4-5D6E-409C-BE32-E72D297353CC}">
                <c16:uniqueId val="{00000007-AF2E-4AD9-B16C-1B018B4CAF6B}"/>
              </c:ext>
            </c:extLst>
          </c:dPt>
          <c:dLbls>
            <c:dLbl>
              <c:idx val="0"/>
              <c:layout>
                <c:manualLayout>
                  <c:x val="-0.25894785924238301"/>
                  <c:y val="-7.7181838965466237E-2"/>
                </c:manualLayout>
              </c:layout>
              <c:spPr/>
              <c:txPr>
                <a:bodyPr/>
                <a:lstStyle/>
                <a:p>
                  <a:pPr>
                    <a:defRPr sz="4000">
                      <a:solidFill>
                        <a:schemeClr val="bg1"/>
                      </a:solidFill>
                    </a:defRPr>
                  </a:pPr>
                  <a:endParaRPr lang="id-ID"/>
                </a:p>
              </c:txP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F2E-4AD9-B16C-1B018B4CAF6B}"/>
                </c:ext>
              </c:extLst>
            </c:dLbl>
            <c:dLbl>
              <c:idx val="1"/>
              <c:layout>
                <c:manualLayout>
                  <c:x val="0.13726034131854198"/>
                  <c:y val="-0.24678712249002396"/>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F2E-4AD9-B16C-1B018B4CAF6B}"/>
                </c:ext>
              </c:extLst>
            </c:dLbl>
            <c:dLbl>
              <c:idx val="2"/>
              <c:layout>
                <c:manualLayout>
                  <c:x val="8.8398822043425515E-2"/>
                  <c:y val="-0.11686628517605457"/>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F2E-4AD9-B16C-1B018B4CAF6B}"/>
                </c:ext>
              </c:extLst>
            </c:dLbl>
            <c:spPr>
              <a:noFill/>
              <a:ln>
                <a:noFill/>
              </a:ln>
              <a:effectLst/>
            </c:spPr>
            <c:txPr>
              <a:bodyPr/>
              <a:lstStyle/>
              <a:p>
                <a:pPr>
                  <a:defRPr>
                    <a:solidFill>
                      <a:schemeClr val="bg1"/>
                    </a:solidFill>
                  </a:defRPr>
                </a:pPr>
                <a:endParaRPr lang="id-ID"/>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Sheet1!$A$2:$A$6</c:f>
              <c:strCache>
                <c:ptCount val="5"/>
                <c:pt idx="0">
                  <c:v>Zonasi</c:v>
                </c:pt>
                <c:pt idx="1">
                  <c:v>Afirmasi</c:v>
                </c:pt>
                <c:pt idx="2">
                  <c:v>Pindah Tugas</c:v>
                </c:pt>
                <c:pt idx="3">
                  <c:v>Prestasi Hasil Lomba</c:v>
                </c:pt>
                <c:pt idx="4">
                  <c:v>Prestasi Nilai Rapor</c:v>
                </c:pt>
              </c:strCache>
            </c:strRef>
          </c:cat>
          <c:val>
            <c:numRef>
              <c:f>Sheet1!$B$2:$B$6</c:f>
              <c:numCache>
                <c:formatCode>0%</c:formatCode>
                <c:ptCount val="5"/>
                <c:pt idx="0">
                  <c:v>0.5</c:v>
                </c:pt>
                <c:pt idx="1">
                  <c:v>0.15</c:v>
                </c:pt>
                <c:pt idx="2">
                  <c:v>0.05</c:v>
                </c:pt>
                <c:pt idx="3">
                  <c:v>0.15</c:v>
                </c:pt>
                <c:pt idx="4">
                  <c:v>0.15</c:v>
                </c:pt>
              </c:numCache>
            </c:numRef>
          </c:val>
          <c:extLst>
            <c:ext xmlns:c16="http://schemas.microsoft.com/office/drawing/2014/chart" uri="{C3380CC4-5D6E-409C-BE32-E72D297353CC}">
              <c16:uniqueId val="{00000008-AF2E-4AD9-B16C-1B018B4CAF6B}"/>
            </c:ext>
          </c:extLst>
        </c:ser>
        <c:dLbls>
          <c:showLegendKey val="0"/>
          <c:showVal val="0"/>
          <c:showCatName val="0"/>
          <c:showSerName val="0"/>
          <c:showPercent val="1"/>
          <c:showBubbleSize val="0"/>
          <c:showLeaderLines val="1"/>
        </c:dLbls>
      </c:pie3DChart>
    </c:plotArea>
    <c:plotVisOnly val="1"/>
    <c:dispBlanksAs val="gap"/>
    <c:showDLblsOverMax val="0"/>
  </c:chart>
  <c:txPr>
    <a:bodyPr/>
    <a:lstStyle/>
    <a:p>
      <a:pPr>
        <a:defRPr sz="1800"/>
      </a:pPr>
      <a:endParaRPr lang="id-ID"/>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FED8A-C4D1-496F-817D-CBC8D666FB6A}"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E2B6A061-58E2-4F15-9A7E-26F22EECDBBB}">
      <dgm:prSet phldrT="[Text]"/>
      <dgm:spPr>
        <a:solidFill>
          <a:srgbClr val="C00000"/>
        </a:solidFill>
      </dgm:spPr>
      <dgm:t>
        <a:bodyPr/>
        <a:lstStyle/>
        <a:p>
          <a:r>
            <a:rPr lang="en-US" dirty="0"/>
            <a:t>Jalur </a:t>
          </a:r>
          <a:r>
            <a:rPr lang="en-US" dirty="0" err="1"/>
            <a:t>Zonasi</a:t>
          </a:r>
          <a:r>
            <a:rPr lang="en-US" dirty="0"/>
            <a:t> </a:t>
          </a:r>
          <a:r>
            <a:rPr lang="en-US" b="1" dirty="0">
              <a:solidFill>
                <a:schemeClr val="bg1"/>
              </a:solidFill>
              <a:latin typeface="+mj-lt"/>
              <a:cs typeface="Arial" pitchFamily="34" charset="0"/>
            </a:rPr>
            <a:t>≥</a:t>
          </a:r>
          <a:r>
            <a:rPr lang="en-US" dirty="0">
              <a:latin typeface="+mj-lt"/>
            </a:rPr>
            <a:t>50</a:t>
          </a:r>
          <a:r>
            <a:rPr lang="en-US" dirty="0"/>
            <a:t>%</a:t>
          </a:r>
        </a:p>
      </dgm:t>
    </dgm:pt>
    <dgm:pt modelId="{E09AF3E9-4487-43FE-8D3D-7E6A99A7C4E4}" type="parTrans" cxnId="{FEB7E74A-0E72-4C40-9358-00DDB2E96CDA}">
      <dgm:prSet/>
      <dgm:spPr/>
      <dgm:t>
        <a:bodyPr/>
        <a:lstStyle/>
        <a:p>
          <a:endParaRPr lang="en-US"/>
        </a:p>
      </dgm:t>
    </dgm:pt>
    <dgm:pt modelId="{C76204D7-6588-4C23-AFDA-68566208A890}" type="sibTrans" cxnId="{FEB7E74A-0E72-4C40-9358-00DDB2E96CDA}">
      <dgm:prSet/>
      <dgm:spPr/>
      <dgm:t>
        <a:bodyPr/>
        <a:lstStyle/>
        <a:p>
          <a:endParaRPr lang="en-US"/>
        </a:p>
      </dgm:t>
    </dgm:pt>
    <dgm:pt modelId="{3D5C9B86-4C12-4E6F-BA58-80C5336B021E}">
      <dgm:prSet phldrT="[Text]"/>
      <dgm:spPr>
        <a:solidFill>
          <a:srgbClr val="C00000"/>
        </a:solidFill>
      </dgm:spPr>
      <dgm:t>
        <a:bodyPr/>
        <a:lstStyle/>
        <a:p>
          <a:r>
            <a:rPr lang="en-US" dirty="0" err="1"/>
            <a:t>Zonasi</a:t>
          </a:r>
          <a:r>
            <a:rPr lang="en-US" dirty="0"/>
            <a:t> Radius/Jarak </a:t>
          </a:r>
          <a:r>
            <a:rPr lang="en-US" dirty="0" err="1">
              <a:latin typeface="+mj-lt"/>
            </a:rPr>
            <a:t>Terdekat</a:t>
          </a:r>
          <a:r>
            <a:rPr lang="en-US" dirty="0">
              <a:latin typeface="+mj-lt"/>
            </a:rPr>
            <a:t> </a:t>
          </a:r>
          <a:r>
            <a:rPr lang="en-US" b="1" dirty="0">
              <a:solidFill>
                <a:schemeClr val="bg1"/>
              </a:solidFill>
              <a:latin typeface="+mj-lt"/>
              <a:cs typeface="Arial" pitchFamily="34" charset="0"/>
            </a:rPr>
            <a:t>≥</a:t>
          </a:r>
          <a:r>
            <a:rPr lang="en-US" dirty="0">
              <a:latin typeface="+mj-lt"/>
            </a:rPr>
            <a:t>3</a:t>
          </a:r>
          <a:r>
            <a:rPr lang="en-US" dirty="0"/>
            <a:t>0%</a:t>
          </a:r>
        </a:p>
      </dgm:t>
    </dgm:pt>
    <dgm:pt modelId="{D9C56332-AD97-4F52-BB7C-8CEEF5E12A3B}" type="parTrans" cxnId="{0DEE147F-04BF-46B6-89A5-523E76DFDB8A}">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291F902-815E-4E5E-AE37-8E39339DF0C4}" type="sibTrans" cxnId="{0DEE147F-04BF-46B6-89A5-523E76DFDB8A}">
      <dgm:prSet/>
      <dgm:spPr/>
      <dgm:t>
        <a:bodyPr/>
        <a:lstStyle/>
        <a:p>
          <a:endParaRPr lang="en-US"/>
        </a:p>
      </dgm:t>
    </dgm:pt>
    <dgm:pt modelId="{647562E6-9A3D-4549-8C36-1403A93FF6A6}">
      <dgm:prSet phldrT="[Text]"/>
      <dgm:spPr>
        <a:solidFill>
          <a:srgbClr val="C00000"/>
        </a:solidFill>
      </dgm:spPr>
      <dgm:t>
        <a:bodyPr/>
        <a:lstStyle/>
        <a:p>
          <a:r>
            <a:rPr lang="en-US" dirty="0"/>
            <a:t>Zona </a:t>
          </a:r>
          <a:r>
            <a:rPr lang="en-US" dirty="0" err="1"/>
            <a:t>Sebaran</a:t>
          </a:r>
          <a:r>
            <a:rPr lang="en-US" dirty="0"/>
            <a:t> </a:t>
          </a:r>
          <a:r>
            <a:rPr lang="en-US" b="1" dirty="0">
              <a:solidFill>
                <a:schemeClr val="bg1"/>
              </a:solidFill>
              <a:latin typeface="+mn-lt"/>
              <a:cs typeface="Arial" pitchFamily="34" charset="0"/>
            </a:rPr>
            <a:t>≤</a:t>
          </a:r>
          <a:r>
            <a:rPr lang="en-US" dirty="0">
              <a:latin typeface="+mn-lt"/>
            </a:rPr>
            <a:t>20</a:t>
          </a:r>
          <a:r>
            <a:rPr lang="en-US" dirty="0"/>
            <a:t>%</a:t>
          </a:r>
        </a:p>
      </dgm:t>
    </dgm:pt>
    <dgm:pt modelId="{16FEC894-AE20-442D-BC11-A26D33364725}" type="parTrans" cxnId="{D5B03471-D79C-4E97-BE8F-D066A393E31C}">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5F9FFF99-48BD-4DD9-ACC0-B064BA40D758}" type="sibTrans" cxnId="{D5B03471-D79C-4E97-BE8F-D066A393E31C}">
      <dgm:prSet/>
      <dgm:spPr/>
      <dgm:t>
        <a:bodyPr/>
        <a:lstStyle/>
        <a:p>
          <a:endParaRPr lang="en-US"/>
        </a:p>
      </dgm:t>
    </dgm:pt>
    <dgm:pt modelId="{3A5F4FA0-1EAF-4819-A292-4F3C86C9104F}" type="pres">
      <dgm:prSet presAssocID="{BF3FED8A-C4D1-496F-817D-CBC8D666FB6A}" presName="mainComposite" presStyleCnt="0">
        <dgm:presLayoutVars>
          <dgm:chPref val="1"/>
          <dgm:dir/>
          <dgm:animOne val="branch"/>
          <dgm:animLvl val="lvl"/>
          <dgm:resizeHandles val="exact"/>
        </dgm:presLayoutVars>
      </dgm:prSet>
      <dgm:spPr/>
    </dgm:pt>
    <dgm:pt modelId="{3412116C-0BC4-4C5C-BD66-045358F88454}" type="pres">
      <dgm:prSet presAssocID="{BF3FED8A-C4D1-496F-817D-CBC8D666FB6A}" presName="hierFlow" presStyleCnt="0"/>
      <dgm:spPr/>
    </dgm:pt>
    <dgm:pt modelId="{64462B5E-407D-4F61-AE7D-CF121A3C8B80}" type="pres">
      <dgm:prSet presAssocID="{BF3FED8A-C4D1-496F-817D-CBC8D666FB6A}" presName="hierChild1" presStyleCnt="0">
        <dgm:presLayoutVars>
          <dgm:chPref val="1"/>
          <dgm:animOne val="branch"/>
          <dgm:animLvl val="lvl"/>
        </dgm:presLayoutVars>
      </dgm:prSet>
      <dgm:spPr/>
    </dgm:pt>
    <dgm:pt modelId="{91F7C6F6-1B4B-4674-ACCD-85247313B785}" type="pres">
      <dgm:prSet presAssocID="{E2B6A061-58E2-4F15-9A7E-26F22EECDBBB}" presName="Name14" presStyleCnt="0"/>
      <dgm:spPr/>
    </dgm:pt>
    <dgm:pt modelId="{E7A90ADE-E332-4B9D-A0F3-F53930C01D0C}" type="pres">
      <dgm:prSet presAssocID="{E2B6A061-58E2-4F15-9A7E-26F22EECDBBB}" presName="level1Shape" presStyleLbl="node0" presStyleIdx="0" presStyleCnt="1" custScaleX="113976">
        <dgm:presLayoutVars>
          <dgm:chPref val="3"/>
        </dgm:presLayoutVars>
      </dgm:prSet>
      <dgm:spPr/>
    </dgm:pt>
    <dgm:pt modelId="{DC78DE24-C189-4E9A-A1FE-44A1040DFF96}" type="pres">
      <dgm:prSet presAssocID="{E2B6A061-58E2-4F15-9A7E-26F22EECDBBB}" presName="hierChild2" presStyleCnt="0"/>
      <dgm:spPr/>
    </dgm:pt>
    <dgm:pt modelId="{9C26D138-20CA-404F-AC3A-56CF3639157E}" type="pres">
      <dgm:prSet presAssocID="{D9C56332-AD97-4F52-BB7C-8CEEF5E12A3B}" presName="Name19" presStyleLbl="parChTrans1D2" presStyleIdx="0" presStyleCnt="2"/>
      <dgm:spPr/>
    </dgm:pt>
    <dgm:pt modelId="{02C41B8E-7898-4DDD-A5DB-8A6345574282}" type="pres">
      <dgm:prSet presAssocID="{3D5C9B86-4C12-4E6F-BA58-80C5336B021E}" presName="Name21" presStyleCnt="0"/>
      <dgm:spPr/>
    </dgm:pt>
    <dgm:pt modelId="{7538BF72-66D7-411F-A044-241409DD0A17}" type="pres">
      <dgm:prSet presAssocID="{3D5C9B86-4C12-4E6F-BA58-80C5336B021E}" presName="level2Shape" presStyleLbl="node2" presStyleIdx="0" presStyleCnt="2" custScaleX="268311" custLinFactNeighborX="-88389" custLinFactNeighborY="-154"/>
      <dgm:spPr/>
    </dgm:pt>
    <dgm:pt modelId="{7C282C06-9221-45D9-B04C-CC4651D6F3A4}" type="pres">
      <dgm:prSet presAssocID="{3D5C9B86-4C12-4E6F-BA58-80C5336B021E}" presName="hierChild3" presStyleCnt="0"/>
      <dgm:spPr/>
    </dgm:pt>
    <dgm:pt modelId="{00866311-C228-4B0B-BF80-4E020CEE715D}" type="pres">
      <dgm:prSet presAssocID="{16FEC894-AE20-442D-BC11-A26D33364725}" presName="Name19" presStyleLbl="parChTrans1D2" presStyleIdx="1" presStyleCnt="2"/>
      <dgm:spPr/>
    </dgm:pt>
    <dgm:pt modelId="{FC946E17-E20A-4188-8642-D681B8B52C14}" type="pres">
      <dgm:prSet presAssocID="{647562E6-9A3D-4549-8C36-1403A93FF6A6}" presName="Name21" presStyleCnt="0"/>
      <dgm:spPr/>
    </dgm:pt>
    <dgm:pt modelId="{A3E7DF2D-0D97-4CC3-B569-0A069F4275EC}" type="pres">
      <dgm:prSet presAssocID="{647562E6-9A3D-4549-8C36-1403A93FF6A6}" presName="level2Shape" presStyleLbl="node2" presStyleIdx="1" presStyleCnt="2" custScaleX="222343" custLinFactNeighborX="39804" custLinFactNeighborY="1051"/>
      <dgm:spPr/>
    </dgm:pt>
    <dgm:pt modelId="{C7AB17DE-0A55-4478-8BBB-C8AFBAFDDC05}" type="pres">
      <dgm:prSet presAssocID="{647562E6-9A3D-4549-8C36-1403A93FF6A6}" presName="hierChild3" presStyleCnt="0"/>
      <dgm:spPr/>
    </dgm:pt>
    <dgm:pt modelId="{843576EC-227C-4282-8986-C7C2759C777E}" type="pres">
      <dgm:prSet presAssocID="{BF3FED8A-C4D1-496F-817D-CBC8D666FB6A}" presName="bgShapesFlow" presStyleCnt="0"/>
      <dgm:spPr/>
    </dgm:pt>
  </dgm:ptLst>
  <dgm:cxnLst>
    <dgm:cxn modelId="{6452E743-9227-4229-8FB9-3DE4E1AFB6C4}" type="presOf" srcId="{3D5C9B86-4C12-4E6F-BA58-80C5336B021E}" destId="{7538BF72-66D7-411F-A044-241409DD0A17}" srcOrd="0" destOrd="0" presId="urn:microsoft.com/office/officeart/2005/8/layout/hierarchy6"/>
    <dgm:cxn modelId="{FEB7E74A-0E72-4C40-9358-00DDB2E96CDA}" srcId="{BF3FED8A-C4D1-496F-817D-CBC8D666FB6A}" destId="{E2B6A061-58E2-4F15-9A7E-26F22EECDBBB}" srcOrd="0" destOrd="0" parTransId="{E09AF3E9-4487-43FE-8D3D-7E6A99A7C4E4}" sibTransId="{C76204D7-6588-4C23-AFDA-68566208A890}"/>
    <dgm:cxn modelId="{863BCF6D-15A7-4AAF-BACB-E024F57FDBC0}" type="presOf" srcId="{E2B6A061-58E2-4F15-9A7E-26F22EECDBBB}" destId="{E7A90ADE-E332-4B9D-A0F3-F53930C01D0C}" srcOrd="0" destOrd="0" presId="urn:microsoft.com/office/officeart/2005/8/layout/hierarchy6"/>
    <dgm:cxn modelId="{D5B03471-D79C-4E97-BE8F-D066A393E31C}" srcId="{E2B6A061-58E2-4F15-9A7E-26F22EECDBBB}" destId="{647562E6-9A3D-4549-8C36-1403A93FF6A6}" srcOrd="1" destOrd="0" parTransId="{16FEC894-AE20-442D-BC11-A26D33364725}" sibTransId="{5F9FFF99-48BD-4DD9-ACC0-B064BA40D758}"/>
    <dgm:cxn modelId="{0DEE147F-04BF-46B6-89A5-523E76DFDB8A}" srcId="{E2B6A061-58E2-4F15-9A7E-26F22EECDBBB}" destId="{3D5C9B86-4C12-4E6F-BA58-80C5336B021E}" srcOrd="0" destOrd="0" parTransId="{D9C56332-AD97-4F52-BB7C-8CEEF5E12A3B}" sibTransId="{E291F902-815E-4E5E-AE37-8E39339DF0C4}"/>
    <dgm:cxn modelId="{5C1FCE83-6F69-419D-BECF-0AF4C188C974}" type="presOf" srcId="{BF3FED8A-C4D1-496F-817D-CBC8D666FB6A}" destId="{3A5F4FA0-1EAF-4819-A292-4F3C86C9104F}" srcOrd="0" destOrd="0" presId="urn:microsoft.com/office/officeart/2005/8/layout/hierarchy6"/>
    <dgm:cxn modelId="{64570188-44B3-4B99-8D87-6AB08FCD2369}" type="presOf" srcId="{D9C56332-AD97-4F52-BB7C-8CEEF5E12A3B}" destId="{9C26D138-20CA-404F-AC3A-56CF3639157E}" srcOrd="0" destOrd="0" presId="urn:microsoft.com/office/officeart/2005/8/layout/hierarchy6"/>
    <dgm:cxn modelId="{27122497-CA13-47DB-B033-33C1DA20CB7E}" type="presOf" srcId="{16FEC894-AE20-442D-BC11-A26D33364725}" destId="{00866311-C228-4B0B-BF80-4E020CEE715D}" srcOrd="0" destOrd="0" presId="urn:microsoft.com/office/officeart/2005/8/layout/hierarchy6"/>
    <dgm:cxn modelId="{C42DEED7-422E-4E41-9CA4-FBF921E9B537}" type="presOf" srcId="{647562E6-9A3D-4549-8C36-1403A93FF6A6}" destId="{A3E7DF2D-0D97-4CC3-B569-0A069F4275EC}" srcOrd="0" destOrd="0" presId="urn:microsoft.com/office/officeart/2005/8/layout/hierarchy6"/>
    <dgm:cxn modelId="{8FC86EB2-0BDF-4DD0-8182-35A9744D9A4D}" type="presParOf" srcId="{3A5F4FA0-1EAF-4819-A292-4F3C86C9104F}" destId="{3412116C-0BC4-4C5C-BD66-045358F88454}" srcOrd="0" destOrd="0" presId="urn:microsoft.com/office/officeart/2005/8/layout/hierarchy6"/>
    <dgm:cxn modelId="{E1AD37C3-8610-42BB-A958-E414219F7805}" type="presParOf" srcId="{3412116C-0BC4-4C5C-BD66-045358F88454}" destId="{64462B5E-407D-4F61-AE7D-CF121A3C8B80}" srcOrd="0" destOrd="0" presId="urn:microsoft.com/office/officeart/2005/8/layout/hierarchy6"/>
    <dgm:cxn modelId="{FCE32AF1-6942-4F4C-A4DD-4E9DC82DA4BF}" type="presParOf" srcId="{64462B5E-407D-4F61-AE7D-CF121A3C8B80}" destId="{91F7C6F6-1B4B-4674-ACCD-85247313B785}" srcOrd="0" destOrd="0" presId="urn:microsoft.com/office/officeart/2005/8/layout/hierarchy6"/>
    <dgm:cxn modelId="{D8FEF14A-1779-4EDC-81B9-6D4F50F2B12B}" type="presParOf" srcId="{91F7C6F6-1B4B-4674-ACCD-85247313B785}" destId="{E7A90ADE-E332-4B9D-A0F3-F53930C01D0C}" srcOrd="0" destOrd="0" presId="urn:microsoft.com/office/officeart/2005/8/layout/hierarchy6"/>
    <dgm:cxn modelId="{09505835-019A-46D8-B02F-386605DD8A56}" type="presParOf" srcId="{91F7C6F6-1B4B-4674-ACCD-85247313B785}" destId="{DC78DE24-C189-4E9A-A1FE-44A1040DFF96}" srcOrd="1" destOrd="0" presId="urn:microsoft.com/office/officeart/2005/8/layout/hierarchy6"/>
    <dgm:cxn modelId="{3A3B2CA0-88F7-4783-9003-B708033D0A83}" type="presParOf" srcId="{DC78DE24-C189-4E9A-A1FE-44A1040DFF96}" destId="{9C26D138-20CA-404F-AC3A-56CF3639157E}" srcOrd="0" destOrd="0" presId="urn:microsoft.com/office/officeart/2005/8/layout/hierarchy6"/>
    <dgm:cxn modelId="{E77FF2F7-A3E4-47BC-8655-FAF265517807}" type="presParOf" srcId="{DC78DE24-C189-4E9A-A1FE-44A1040DFF96}" destId="{02C41B8E-7898-4DDD-A5DB-8A6345574282}" srcOrd="1" destOrd="0" presId="urn:microsoft.com/office/officeart/2005/8/layout/hierarchy6"/>
    <dgm:cxn modelId="{6CF11789-C920-4097-A336-B61B460D66B9}" type="presParOf" srcId="{02C41B8E-7898-4DDD-A5DB-8A6345574282}" destId="{7538BF72-66D7-411F-A044-241409DD0A17}" srcOrd="0" destOrd="0" presId="urn:microsoft.com/office/officeart/2005/8/layout/hierarchy6"/>
    <dgm:cxn modelId="{C4AC344A-AFCB-45AA-9709-1E880FB68433}" type="presParOf" srcId="{02C41B8E-7898-4DDD-A5DB-8A6345574282}" destId="{7C282C06-9221-45D9-B04C-CC4651D6F3A4}" srcOrd="1" destOrd="0" presId="urn:microsoft.com/office/officeart/2005/8/layout/hierarchy6"/>
    <dgm:cxn modelId="{45398730-6EBA-462E-A890-E31A001E2EA0}" type="presParOf" srcId="{DC78DE24-C189-4E9A-A1FE-44A1040DFF96}" destId="{00866311-C228-4B0B-BF80-4E020CEE715D}" srcOrd="2" destOrd="0" presId="urn:microsoft.com/office/officeart/2005/8/layout/hierarchy6"/>
    <dgm:cxn modelId="{D46507B4-E2D9-4788-AECB-B5FC4E6DC725}" type="presParOf" srcId="{DC78DE24-C189-4E9A-A1FE-44A1040DFF96}" destId="{FC946E17-E20A-4188-8642-D681B8B52C14}" srcOrd="3" destOrd="0" presId="urn:microsoft.com/office/officeart/2005/8/layout/hierarchy6"/>
    <dgm:cxn modelId="{F9B57228-EB29-4169-BEEE-2220A5D0C45C}" type="presParOf" srcId="{FC946E17-E20A-4188-8642-D681B8B52C14}" destId="{A3E7DF2D-0D97-4CC3-B569-0A069F4275EC}" srcOrd="0" destOrd="0" presId="urn:microsoft.com/office/officeart/2005/8/layout/hierarchy6"/>
    <dgm:cxn modelId="{2EC5674B-6CF5-4AA1-8140-E936274229D5}" type="presParOf" srcId="{FC946E17-E20A-4188-8642-D681B8B52C14}" destId="{C7AB17DE-0A55-4478-8BBB-C8AFBAFDDC05}" srcOrd="1" destOrd="0" presId="urn:microsoft.com/office/officeart/2005/8/layout/hierarchy6"/>
    <dgm:cxn modelId="{74616331-8D97-4CEA-A397-3A40E6668D22}" type="presParOf" srcId="{3A5F4FA0-1EAF-4819-A292-4F3C86C9104F}" destId="{843576EC-227C-4282-8986-C7C2759C777E}"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90ADE-E332-4B9D-A0F3-F53930C01D0C}">
      <dsp:nvSpPr>
        <dsp:cNvPr id="0" name=""/>
        <dsp:cNvSpPr/>
      </dsp:nvSpPr>
      <dsp:spPr>
        <a:xfrm>
          <a:off x="4319452" y="780"/>
          <a:ext cx="1896798" cy="1109472"/>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Jalur </a:t>
          </a:r>
          <a:r>
            <a:rPr lang="en-US" sz="2700" kern="1200" dirty="0" err="1"/>
            <a:t>Zonasi</a:t>
          </a:r>
          <a:r>
            <a:rPr lang="en-US" sz="2700" kern="1200" dirty="0"/>
            <a:t> </a:t>
          </a:r>
          <a:r>
            <a:rPr lang="en-US" sz="2700" b="1" kern="1200" dirty="0">
              <a:solidFill>
                <a:schemeClr val="bg1"/>
              </a:solidFill>
              <a:latin typeface="+mj-lt"/>
              <a:cs typeface="Arial" pitchFamily="34" charset="0"/>
            </a:rPr>
            <a:t>≥</a:t>
          </a:r>
          <a:r>
            <a:rPr lang="en-US" sz="2700" kern="1200" dirty="0">
              <a:latin typeface="+mj-lt"/>
            </a:rPr>
            <a:t>50</a:t>
          </a:r>
          <a:r>
            <a:rPr lang="en-US" sz="2700" kern="1200" dirty="0"/>
            <a:t>%</a:t>
          </a:r>
        </a:p>
      </dsp:txBody>
      <dsp:txXfrm>
        <a:off x="4351947" y="33275"/>
        <a:ext cx="1831808" cy="1044482"/>
      </dsp:txXfrm>
    </dsp:sp>
    <dsp:sp modelId="{9C26D138-20CA-404F-AC3A-56CF3639157E}">
      <dsp:nvSpPr>
        <dsp:cNvPr id="0" name=""/>
        <dsp:cNvSpPr/>
      </dsp:nvSpPr>
      <dsp:spPr>
        <a:xfrm>
          <a:off x="2232627" y="1110253"/>
          <a:ext cx="3035223" cy="442080"/>
        </a:xfrm>
        <a:custGeom>
          <a:avLst/>
          <a:gdLst/>
          <a:ahLst/>
          <a:cxnLst/>
          <a:rect l="0" t="0" r="0" b="0"/>
          <a:pathLst>
            <a:path>
              <a:moveTo>
                <a:pt x="3035223" y="0"/>
              </a:moveTo>
              <a:lnTo>
                <a:pt x="3035223" y="221040"/>
              </a:lnTo>
              <a:lnTo>
                <a:pt x="0" y="221040"/>
              </a:lnTo>
              <a:lnTo>
                <a:pt x="0" y="442080"/>
              </a:lnTo>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7538BF72-66D7-411F-A044-241409DD0A17}">
      <dsp:nvSpPr>
        <dsp:cNvPr id="0" name=""/>
        <dsp:cNvSpPr/>
      </dsp:nvSpPr>
      <dsp:spPr>
        <a:xfrm>
          <a:off x="0" y="1552333"/>
          <a:ext cx="4465255" cy="1109472"/>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err="1"/>
            <a:t>Zonasi</a:t>
          </a:r>
          <a:r>
            <a:rPr lang="en-US" sz="2700" kern="1200" dirty="0"/>
            <a:t> Radius/Jarak </a:t>
          </a:r>
          <a:r>
            <a:rPr lang="en-US" sz="2700" kern="1200" dirty="0" err="1">
              <a:latin typeface="+mj-lt"/>
            </a:rPr>
            <a:t>Terdekat</a:t>
          </a:r>
          <a:r>
            <a:rPr lang="en-US" sz="2700" kern="1200" dirty="0">
              <a:latin typeface="+mj-lt"/>
            </a:rPr>
            <a:t> </a:t>
          </a:r>
          <a:r>
            <a:rPr lang="en-US" sz="2700" b="1" kern="1200" dirty="0">
              <a:solidFill>
                <a:schemeClr val="bg1"/>
              </a:solidFill>
              <a:latin typeface="+mj-lt"/>
              <a:cs typeface="Arial" pitchFamily="34" charset="0"/>
            </a:rPr>
            <a:t>≥</a:t>
          </a:r>
          <a:r>
            <a:rPr lang="en-US" sz="2700" kern="1200" dirty="0">
              <a:latin typeface="+mj-lt"/>
            </a:rPr>
            <a:t>3</a:t>
          </a:r>
          <a:r>
            <a:rPr lang="en-US" sz="2700" kern="1200" dirty="0"/>
            <a:t>0%</a:t>
          </a:r>
        </a:p>
      </dsp:txBody>
      <dsp:txXfrm>
        <a:off x="32495" y="1584828"/>
        <a:ext cx="4400265" cy="1044482"/>
      </dsp:txXfrm>
    </dsp:sp>
    <dsp:sp modelId="{00866311-C228-4B0B-BF80-4E020CEE715D}">
      <dsp:nvSpPr>
        <dsp:cNvPr id="0" name=""/>
        <dsp:cNvSpPr/>
      </dsp:nvSpPr>
      <dsp:spPr>
        <a:xfrm>
          <a:off x="5267851" y="1110253"/>
          <a:ext cx="3144680" cy="444569"/>
        </a:xfrm>
        <a:custGeom>
          <a:avLst/>
          <a:gdLst/>
          <a:ahLst/>
          <a:cxnLst/>
          <a:rect l="0" t="0" r="0" b="0"/>
          <a:pathLst>
            <a:path>
              <a:moveTo>
                <a:pt x="0" y="0"/>
              </a:moveTo>
              <a:lnTo>
                <a:pt x="0" y="222284"/>
              </a:lnTo>
              <a:lnTo>
                <a:pt x="3144680" y="222284"/>
              </a:lnTo>
              <a:lnTo>
                <a:pt x="3144680" y="444569"/>
              </a:lnTo>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3E7DF2D-0D97-4CC3-B569-0A069F4275EC}">
      <dsp:nvSpPr>
        <dsp:cNvPr id="0" name=""/>
        <dsp:cNvSpPr/>
      </dsp:nvSpPr>
      <dsp:spPr>
        <a:xfrm>
          <a:off x="6562406" y="1554823"/>
          <a:ext cx="3700252" cy="1109472"/>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Zona </a:t>
          </a:r>
          <a:r>
            <a:rPr lang="en-US" sz="2700" kern="1200" dirty="0" err="1"/>
            <a:t>Sebaran</a:t>
          </a:r>
          <a:r>
            <a:rPr lang="en-US" sz="2700" kern="1200" dirty="0"/>
            <a:t> </a:t>
          </a:r>
          <a:r>
            <a:rPr lang="en-US" sz="2700" b="1" kern="1200" dirty="0">
              <a:solidFill>
                <a:schemeClr val="bg1"/>
              </a:solidFill>
              <a:latin typeface="+mn-lt"/>
              <a:cs typeface="Arial" pitchFamily="34" charset="0"/>
            </a:rPr>
            <a:t>≤</a:t>
          </a:r>
          <a:r>
            <a:rPr lang="en-US" sz="2700" kern="1200" dirty="0">
              <a:latin typeface="+mn-lt"/>
            </a:rPr>
            <a:t>20</a:t>
          </a:r>
          <a:r>
            <a:rPr lang="en-US" sz="2700" kern="1200" dirty="0"/>
            <a:t>%</a:t>
          </a:r>
        </a:p>
      </dsp:txBody>
      <dsp:txXfrm>
        <a:off x="6594901" y="1587318"/>
        <a:ext cx="3635262" cy="104448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a:extLst>
              <a:ext uri="{FF2B5EF4-FFF2-40B4-BE49-F238E27FC236}">
                <a16:creationId xmlns:a16="http://schemas.microsoft.com/office/drawing/2014/main" id="{7CD01AD2-74B1-DE61-5917-6FD0F5221C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Tampungan Tanggal 2">
            <a:extLst>
              <a:ext uri="{FF2B5EF4-FFF2-40B4-BE49-F238E27FC236}">
                <a16:creationId xmlns:a16="http://schemas.microsoft.com/office/drawing/2014/main" id="{79040557-8029-E1AD-213E-C1954EEDCCB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FB151B-FAE6-44E8-BD3B-B23F37094098}" type="datetimeFigureOut">
              <a:rPr lang="id-ID" smtClean="0"/>
              <a:t>06/05/2024</a:t>
            </a:fld>
            <a:endParaRPr lang="id-ID"/>
          </a:p>
        </p:txBody>
      </p:sp>
      <p:sp>
        <p:nvSpPr>
          <p:cNvPr id="4" name="Tampungan Kaki 3">
            <a:extLst>
              <a:ext uri="{FF2B5EF4-FFF2-40B4-BE49-F238E27FC236}">
                <a16:creationId xmlns:a16="http://schemas.microsoft.com/office/drawing/2014/main" id="{7A5E1F4F-4B9F-8965-E367-DBB6C42D53A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Tampungan Nomor Slide 4">
            <a:extLst>
              <a:ext uri="{FF2B5EF4-FFF2-40B4-BE49-F238E27FC236}">
                <a16:creationId xmlns:a16="http://schemas.microsoft.com/office/drawing/2014/main" id="{24E01966-F046-C2D9-CFCA-3EBD17B572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4646C01-AA7C-4774-96C2-1C81A5D5006F}" type="slidenum">
              <a:rPr lang="id-ID" smtClean="0"/>
              <a:t>‹#›</a:t>
            </a:fld>
            <a:endParaRPr lang="id-ID"/>
          </a:p>
        </p:txBody>
      </p:sp>
    </p:spTree>
    <p:extLst>
      <p:ext uri="{BB962C8B-B14F-4D97-AF65-F5344CB8AC3E}">
        <p14:creationId xmlns:p14="http://schemas.microsoft.com/office/powerpoint/2010/main" val="4362061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Tampungan Tangga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04467-8004-4743-88D8-BCC52F793269}" type="datetimeFigureOut">
              <a:rPr lang="id-ID" smtClean="0"/>
              <a:t>06/05/2024</a:t>
            </a:fld>
            <a:endParaRPr lang="id-ID"/>
          </a:p>
        </p:txBody>
      </p:sp>
      <p:sp>
        <p:nvSpPr>
          <p:cNvPr id="4" name="Tampungan Gambar Slide 3"/>
          <p:cNvSpPr>
            <a:spLocks noGrp="1" noRot="1" noChangeAspect="1"/>
          </p:cNvSpPr>
          <p:nvPr>
            <p:ph type="sldImg" idx="2"/>
          </p:nvPr>
        </p:nvSpPr>
        <p:spPr>
          <a:xfrm>
            <a:off x="1060450" y="1143000"/>
            <a:ext cx="47371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Tampungan Catatan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p>
        </p:txBody>
      </p:sp>
      <p:sp>
        <p:nvSpPr>
          <p:cNvPr id="6" name="Tampungan Ka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Tampungan Nomor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2FCF4-CB4E-4803-9840-58449FA91F9A}" type="slidenum">
              <a:rPr lang="id-ID" smtClean="0"/>
              <a:t>‹#›</a:t>
            </a:fld>
            <a:endParaRPr lang="id-ID"/>
          </a:p>
        </p:txBody>
      </p:sp>
    </p:spTree>
    <p:extLst>
      <p:ext uri="{BB962C8B-B14F-4D97-AF65-F5344CB8AC3E}">
        <p14:creationId xmlns:p14="http://schemas.microsoft.com/office/powerpoint/2010/main" val="99227594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064" y="2404620"/>
            <a:ext cx="10098723" cy="1659223"/>
          </a:xfrm>
        </p:spPr>
        <p:txBody>
          <a:bodyPr/>
          <a:lstStyle/>
          <a:p>
            <a:r>
              <a:rPr lang="en-US"/>
              <a:t>Click to edit Master title style</a:t>
            </a:r>
          </a:p>
        </p:txBody>
      </p:sp>
      <p:sp>
        <p:nvSpPr>
          <p:cNvPr id="3" name="Subtitle 2"/>
          <p:cNvSpPr>
            <a:spLocks noGrp="1"/>
          </p:cNvSpPr>
          <p:nvPr>
            <p:ph type="subTitle" idx="1"/>
          </p:nvPr>
        </p:nvSpPr>
        <p:spPr>
          <a:xfrm>
            <a:off x="1782128" y="4386368"/>
            <a:ext cx="8316595" cy="1978166"/>
          </a:xfrm>
        </p:spPr>
        <p:txBody>
          <a:bodyPr/>
          <a:lstStyle>
            <a:lvl1pPr marL="0" indent="0" algn="ctr">
              <a:buNone/>
              <a:defRPr>
                <a:solidFill>
                  <a:schemeClr val="tx1">
                    <a:tint val="75000"/>
                  </a:schemeClr>
                </a:solidFill>
              </a:defRPr>
            </a:lvl1pPr>
            <a:lvl2pPr marL="627873" indent="0" algn="ctr">
              <a:buNone/>
              <a:defRPr>
                <a:solidFill>
                  <a:schemeClr val="tx1">
                    <a:tint val="75000"/>
                  </a:schemeClr>
                </a:solidFill>
              </a:defRPr>
            </a:lvl2pPr>
            <a:lvl3pPr marL="1255746" indent="0" algn="ctr">
              <a:buNone/>
              <a:defRPr>
                <a:solidFill>
                  <a:schemeClr val="tx1">
                    <a:tint val="75000"/>
                  </a:schemeClr>
                </a:solidFill>
              </a:defRPr>
            </a:lvl3pPr>
            <a:lvl4pPr marL="1883618" indent="0" algn="ctr">
              <a:buNone/>
              <a:defRPr>
                <a:solidFill>
                  <a:schemeClr val="tx1">
                    <a:tint val="75000"/>
                  </a:schemeClr>
                </a:solidFill>
              </a:defRPr>
            </a:lvl4pPr>
            <a:lvl5pPr marL="2511491" indent="0" algn="ctr">
              <a:buNone/>
              <a:defRPr>
                <a:solidFill>
                  <a:schemeClr val="tx1">
                    <a:tint val="75000"/>
                  </a:schemeClr>
                </a:solidFill>
              </a:defRPr>
            </a:lvl5pPr>
            <a:lvl6pPr marL="3139364" indent="0" algn="ctr">
              <a:buNone/>
              <a:defRPr>
                <a:solidFill>
                  <a:schemeClr val="tx1">
                    <a:tint val="75000"/>
                  </a:schemeClr>
                </a:solidFill>
              </a:defRPr>
            </a:lvl6pPr>
            <a:lvl7pPr marL="3767237" indent="0" algn="ctr">
              <a:buNone/>
              <a:defRPr>
                <a:solidFill>
                  <a:schemeClr val="tx1">
                    <a:tint val="75000"/>
                  </a:schemeClr>
                </a:solidFill>
              </a:defRPr>
            </a:lvl7pPr>
            <a:lvl8pPr marL="4395109" indent="0" algn="ctr">
              <a:buNone/>
              <a:defRPr>
                <a:solidFill>
                  <a:schemeClr val="tx1">
                    <a:tint val="75000"/>
                  </a:schemeClr>
                </a:solidFill>
              </a:defRPr>
            </a:lvl8pPr>
            <a:lvl9pPr marL="502298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A38C95-2603-4AA3-B656-44FD226B659A}"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034096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6915DC-231B-4E2E-BF03-144031035336}"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996056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3616" y="232936"/>
            <a:ext cx="2673191" cy="495258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94042" y="232936"/>
            <a:ext cx="7821560" cy="49525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B36184-0697-4070-82FC-6C039FC51B50}"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679122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ide Judul">
    <p:spTree>
      <p:nvGrpSpPr>
        <p:cNvPr id="1" name=""/>
        <p:cNvGrpSpPr/>
        <p:nvPr/>
      </p:nvGrpSpPr>
      <p:grpSpPr>
        <a:xfrm>
          <a:off x="0" y="0"/>
          <a:ext cx="0" cy="0"/>
          <a:chOff x="0" y="0"/>
          <a:chExt cx="0" cy="0"/>
        </a:xfrm>
      </p:grpSpPr>
      <p:grpSp>
        <p:nvGrpSpPr>
          <p:cNvPr id="7" name="Group 6"/>
          <p:cNvGrpSpPr/>
          <p:nvPr/>
        </p:nvGrpSpPr>
        <p:grpSpPr>
          <a:xfrm>
            <a:off x="-11000" y="-9558"/>
            <a:ext cx="11914377" cy="775976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468989" y="2714007"/>
            <a:ext cx="7570688" cy="1858187"/>
          </a:xfrm>
        </p:spPr>
        <p:txBody>
          <a:bodyPr anchor="b">
            <a:noAutofit/>
          </a:bodyPr>
          <a:lstStyle>
            <a:lvl1pPr algn="r">
              <a:defRPr sz="6095">
                <a:solidFill>
                  <a:schemeClr val="accent1"/>
                </a:solidFill>
              </a:defRPr>
            </a:lvl1pPr>
          </a:lstStyle>
          <a:p>
            <a:r>
              <a:rPr lang="id-ID"/>
              <a:t>Klik untuk mengedit gaya judul Master</a:t>
            </a:r>
            <a:endParaRPr lang="en-US" dirty="0"/>
          </a:p>
        </p:txBody>
      </p:sp>
      <p:sp>
        <p:nvSpPr>
          <p:cNvPr id="3" name="Subtitle 2"/>
          <p:cNvSpPr>
            <a:spLocks noGrp="1"/>
          </p:cNvSpPr>
          <p:nvPr>
            <p:ph type="subTitle" idx="1"/>
          </p:nvPr>
        </p:nvSpPr>
        <p:spPr>
          <a:xfrm>
            <a:off x="1468989" y="4572192"/>
            <a:ext cx="7570688" cy="1238074"/>
          </a:xfrm>
        </p:spPr>
        <p:txBody>
          <a:bodyPr anchor="t"/>
          <a:lstStyle>
            <a:lvl1pPr marL="0" indent="0" algn="r">
              <a:buNone/>
              <a:defRPr>
                <a:solidFill>
                  <a:schemeClr val="tx1">
                    <a:lumMod val="50000"/>
                    <a:lumOff val="50000"/>
                  </a:schemeClr>
                </a:solidFill>
              </a:defRPr>
            </a:lvl1pPr>
            <a:lvl2pPr marL="516042" indent="0" algn="ctr">
              <a:buNone/>
              <a:defRPr>
                <a:solidFill>
                  <a:schemeClr val="tx1">
                    <a:tint val="75000"/>
                  </a:schemeClr>
                </a:solidFill>
              </a:defRPr>
            </a:lvl2pPr>
            <a:lvl3pPr marL="1032083" indent="0" algn="ctr">
              <a:buNone/>
              <a:defRPr>
                <a:solidFill>
                  <a:schemeClr val="tx1">
                    <a:tint val="75000"/>
                  </a:schemeClr>
                </a:solidFill>
              </a:defRPr>
            </a:lvl3pPr>
            <a:lvl4pPr marL="1548125" indent="0" algn="ctr">
              <a:buNone/>
              <a:defRPr>
                <a:solidFill>
                  <a:schemeClr val="tx1">
                    <a:tint val="75000"/>
                  </a:schemeClr>
                </a:solidFill>
              </a:defRPr>
            </a:lvl4pPr>
            <a:lvl5pPr marL="2064167" indent="0" algn="ctr">
              <a:buNone/>
              <a:defRPr>
                <a:solidFill>
                  <a:schemeClr val="tx1">
                    <a:tint val="75000"/>
                  </a:schemeClr>
                </a:solidFill>
              </a:defRPr>
            </a:lvl5pPr>
            <a:lvl6pPr marL="2580208" indent="0" algn="ctr">
              <a:buNone/>
              <a:defRPr>
                <a:solidFill>
                  <a:schemeClr val="tx1">
                    <a:tint val="75000"/>
                  </a:schemeClr>
                </a:solidFill>
              </a:defRPr>
            </a:lvl6pPr>
            <a:lvl7pPr marL="3096250" indent="0" algn="ctr">
              <a:buNone/>
              <a:defRPr>
                <a:solidFill>
                  <a:schemeClr val="tx1">
                    <a:tint val="75000"/>
                  </a:schemeClr>
                </a:solidFill>
              </a:defRPr>
            </a:lvl7pPr>
            <a:lvl8pPr marL="3612291" indent="0" algn="ctr">
              <a:buNone/>
              <a:defRPr>
                <a:solidFill>
                  <a:schemeClr val="tx1">
                    <a:tint val="75000"/>
                  </a:schemeClr>
                </a:solidFill>
              </a:defRPr>
            </a:lvl8pPr>
            <a:lvl9pPr marL="4128333" indent="0" algn="ctr">
              <a:buNone/>
              <a:defRPr>
                <a:solidFill>
                  <a:schemeClr val="tx1">
                    <a:tint val="75000"/>
                  </a:schemeClr>
                </a:solidFill>
              </a:defRPr>
            </a:lvl9pPr>
          </a:lstStyle>
          <a:p>
            <a:r>
              <a:rPr lang="id-ID"/>
              <a:t>Klik untuk mengedit gaya subjudul Master</a:t>
            </a:r>
            <a:endParaRPr lang="en-US" dirty="0"/>
          </a:p>
        </p:txBody>
      </p:sp>
      <p:sp>
        <p:nvSpPr>
          <p:cNvPr id="4" name="Date Placeholder 3"/>
          <p:cNvSpPr>
            <a:spLocks noGrp="1"/>
          </p:cNvSpPr>
          <p:nvPr>
            <p:ph type="dt" sz="half" idx="10"/>
          </p:nvPr>
        </p:nvSpPr>
        <p:spPr/>
        <p:txBody>
          <a:bodyPr/>
          <a:lstStyle/>
          <a:p>
            <a:fld id="{198BE3E0-45B9-43DE-A62F-2FCAB689FF1D}"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002919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E6200962-C6B7-49C4-BA68-115C635D3325}"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415291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Title 1"/>
          <p:cNvSpPr>
            <a:spLocks noGrp="1"/>
          </p:cNvSpPr>
          <p:nvPr>
            <p:ph type="title"/>
          </p:nvPr>
        </p:nvSpPr>
        <p:spPr>
          <a:xfrm>
            <a:off x="792055" y="3048480"/>
            <a:ext cx="8247621" cy="2061669"/>
          </a:xfrm>
        </p:spPr>
        <p:txBody>
          <a:bodyPr anchor="b"/>
          <a:lstStyle>
            <a:lvl1pPr algn="l">
              <a:defRPr sz="4515" b="0" cap="none"/>
            </a:lvl1pPr>
          </a:lstStyle>
          <a:p>
            <a:r>
              <a:rPr lang="id-ID"/>
              <a:t>Klik untuk mengedit gaya judul Master</a:t>
            </a:r>
            <a:endParaRPr lang="en-US" dirty="0"/>
          </a:p>
        </p:txBody>
      </p:sp>
      <p:sp>
        <p:nvSpPr>
          <p:cNvPr id="3" name="Text Placeholder 2"/>
          <p:cNvSpPr>
            <a:spLocks noGrp="1"/>
          </p:cNvSpPr>
          <p:nvPr>
            <p:ph type="body" idx="1"/>
          </p:nvPr>
        </p:nvSpPr>
        <p:spPr>
          <a:xfrm>
            <a:off x="792055" y="5110147"/>
            <a:ext cx="8247621" cy="971137"/>
          </a:xfrm>
        </p:spPr>
        <p:txBody>
          <a:bodyPr anchor="t"/>
          <a:lstStyle>
            <a:lvl1pPr marL="0" indent="0" algn="l">
              <a:buNone/>
              <a:defRPr sz="2257">
                <a:solidFill>
                  <a:schemeClr val="tx1">
                    <a:lumMod val="50000"/>
                    <a:lumOff val="50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8FC31130-4F49-408B-A939-434D45FD3582}"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671061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Title 1"/>
          <p:cNvSpPr>
            <a:spLocks noGrp="1"/>
          </p:cNvSpPr>
          <p:nvPr>
            <p:ph type="title"/>
          </p:nvPr>
        </p:nvSpPr>
        <p:spPr>
          <a:xfrm>
            <a:off x="792057" y="688058"/>
            <a:ext cx="8247620" cy="1490792"/>
          </a:xfrm>
        </p:spPr>
        <p:txBody>
          <a:bodyPr/>
          <a:lstStyle/>
          <a:p>
            <a:r>
              <a:rPr lang="id-ID"/>
              <a:t>Klik untuk mengedit gaya judul Master</a:t>
            </a:r>
            <a:endParaRPr lang="en-US" dirty="0"/>
          </a:p>
        </p:txBody>
      </p:sp>
      <p:sp>
        <p:nvSpPr>
          <p:cNvPr id="3" name="Content Placeholder 2"/>
          <p:cNvSpPr>
            <a:spLocks noGrp="1"/>
          </p:cNvSpPr>
          <p:nvPr>
            <p:ph sz="half" idx="1"/>
          </p:nvPr>
        </p:nvSpPr>
        <p:spPr>
          <a:xfrm>
            <a:off x="792057" y="2438665"/>
            <a:ext cx="4012397" cy="4380242"/>
          </a:xfrm>
        </p:spPr>
        <p:txBody>
          <a:bodyPr>
            <a:normAutofit/>
          </a:bodyPr>
          <a:lstStyle>
            <a:lvl1pPr>
              <a:defRPr sz="2032"/>
            </a:lvl1pPr>
            <a:lvl2pPr>
              <a:defRPr sz="1806"/>
            </a:lvl2pPr>
            <a:lvl3pPr>
              <a:defRPr sz="1580"/>
            </a:lvl3pPr>
            <a:lvl4pPr>
              <a:defRPr sz="1354"/>
            </a:lvl4pPr>
            <a:lvl5pPr>
              <a:defRPr sz="1354"/>
            </a:lvl5pPr>
            <a:lvl6pPr>
              <a:defRPr sz="1354"/>
            </a:lvl6pPr>
            <a:lvl7pPr>
              <a:defRPr sz="1354"/>
            </a:lvl7pPr>
            <a:lvl8pPr>
              <a:defRPr sz="1354"/>
            </a:lvl8pPr>
            <a:lvl9pPr>
              <a:defRPr sz="1354"/>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Content Placeholder 3"/>
          <p:cNvSpPr>
            <a:spLocks noGrp="1"/>
          </p:cNvSpPr>
          <p:nvPr>
            <p:ph sz="half" idx="2"/>
          </p:nvPr>
        </p:nvSpPr>
        <p:spPr>
          <a:xfrm>
            <a:off x="5027278" y="2438666"/>
            <a:ext cx="4012398" cy="4380243"/>
          </a:xfrm>
        </p:spPr>
        <p:txBody>
          <a:bodyPr>
            <a:normAutofit/>
          </a:bodyPr>
          <a:lstStyle>
            <a:lvl1pPr>
              <a:defRPr sz="2032"/>
            </a:lvl1pPr>
            <a:lvl2pPr>
              <a:defRPr sz="1806"/>
            </a:lvl2pPr>
            <a:lvl3pPr>
              <a:defRPr sz="1580"/>
            </a:lvl3pPr>
            <a:lvl4pPr>
              <a:defRPr sz="1354"/>
            </a:lvl4pPr>
            <a:lvl5pPr>
              <a:defRPr sz="1354"/>
            </a:lvl5pPr>
            <a:lvl6pPr>
              <a:defRPr sz="1354"/>
            </a:lvl6pPr>
            <a:lvl7pPr>
              <a:defRPr sz="1354"/>
            </a:lvl7pPr>
            <a:lvl8pPr>
              <a:defRPr sz="1354"/>
            </a:lvl8pPr>
            <a:lvl9pPr>
              <a:defRPr sz="1354"/>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Date Placeholder 4"/>
          <p:cNvSpPr>
            <a:spLocks noGrp="1"/>
          </p:cNvSpPr>
          <p:nvPr>
            <p:ph type="dt" sz="half" idx="10"/>
          </p:nvPr>
        </p:nvSpPr>
        <p:spPr/>
        <p:txBody>
          <a:bodyPr/>
          <a:lstStyle/>
          <a:p>
            <a:fld id="{38B62C8C-EE90-4008-9211-2EE20303FB99}"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827384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Title 1"/>
          <p:cNvSpPr>
            <a:spLocks noGrp="1"/>
          </p:cNvSpPr>
          <p:nvPr>
            <p:ph type="title"/>
          </p:nvPr>
        </p:nvSpPr>
        <p:spPr>
          <a:xfrm>
            <a:off x="792056" y="688058"/>
            <a:ext cx="8247619" cy="1490792"/>
          </a:xfrm>
        </p:spPr>
        <p:txBody>
          <a:bodyPr/>
          <a:lstStyle>
            <a:lvl1pPr>
              <a:defRPr/>
            </a:lvl1pPr>
          </a:lstStyle>
          <a:p>
            <a:r>
              <a:rPr lang="id-ID"/>
              <a:t>Klik untuk mengedit gaya judul Master</a:t>
            </a:r>
            <a:endParaRPr lang="en-US" dirty="0"/>
          </a:p>
        </p:txBody>
      </p:sp>
      <p:sp>
        <p:nvSpPr>
          <p:cNvPr id="3" name="Text Placeholder 2"/>
          <p:cNvSpPr>
            <a:spLocks noGrp="1"/>
          </p:cNvSpPr>
          <p:nvPr>
            <p:ph type="body" idx="1"/>
          </p:nvPr>
        </p:nvSpPr>
        <p:spPr>
          <a:xfrm>
            <a:off x="792056" y="2439110"/>
            <a:ext cx="4015727" cy="650429"/>
          </a:xfrm>
        </p:spPr>
        <p:txBody>
          <a:bodyPr anchor="b">
            <a:noAutofit/>
          </a:bodyPr>
          <a:lstStyle>
            <a:lvl1pPr marL="0" indent="0">
              <a:buNone/>
              <a:defRPr sz="2709" b="0"/>
            </a:lvl1pPr>
            <a:lvl2pPr marL="516042" indent="0">
              <a:buNone/>
              <a:defRPr sz="2257" b="1"/>
            </a:lvl2pPr>
            <a:lvl3pPr marL="1032083" indent="0">
              <a:buNone/>
              <a:defRPr sz="2032" b="1"/>
            </a:lvl3pPr>
            <a:lvl4pPr marL="1548125" indent="0">
              <a:buNone/>
              <a:defRPr sz="1806" b="1"/>
            </a:lvl4pPr>
            <a:lvl5pPr marL="2064167" indent="0">
              <a:buNone/>
              <a:defRPr sz="1806" b="1"/>
            </a:lvl5pPr>
            <a:lvl6pPr marL="2580208" indent="0">
              <a:buNone/>
              <a:defRPr sz="1806" b="1"/>
            </a:lvl6pPr>
            <a:lvl7pPr marL="3096250" indent="0">
              <a:buNone/>
              <a:defRPr sz="1806" b="1"/>
            </a:lvl7pPr>
            <a:lvl8pPr marL="3612291" indent="0">
              <a:buNone/>
              <a:defRPr sz="1806" b="1"/>
            </a:lvl8pPr>
            <a:lvl9pPr marL="4128333" indent="0">
              <a:buNone/>
              <a:defRPr sz="1806" b="1"/>
            </a:lvl9pPr>
          </a:lstStyle>
          <a:p>
            <a:pPr lvl="0"/>
            <a:r>
              <a:rPr lang="id-ID"/>
              <a:t>Klik untuk edit gaya teks Master</a:t>
            </a:r>
          </a:p>
        </p:txBody>
      </p:sp>
      <p:sp>
        <p:nvSpPr>
          <p:cNvPr id="4" name="Content Placeholder 3"/>
          <p:cNvSpPr>
            <a:spLocks noGrp="1"/>
          </p:cNvSpPr>
          <p:nvPr>
            <p:ph sz="half" idx="2"/>
          </p:nvPr>
        </p:nvSpPr>
        <p:spPr>
          <a:xfrm>
            <a:off x="792056" y="3089540"/>
            <a:ext cx="4015727" cy="3729369"/>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Text Placeholder 4"/>
          <p:cNvSpPr>
            <a:spLocks noGrp="1"/>
          </p:cNvSpPr>
          <p:nvPr>
            <p:ph type="body" sz="quarter" idx="3"/>
          </p:nvPr>
        </p:nvSpPr>
        <p:spPr>
          <a:xfrm>
            <a:off x="5023947" y="2439110"/>
            <a:ext cx="4015727" cy="650429"/>
          </a:xfrm>
        </p:spPr>
        <p:txBody>
          <a:bodyPr anchor="b">
            <a:noAutofit/>
          </a:bodyPr>
          <a:lstStyle>
            <a:lvl1pPr marL="0" indent="0">
              <a:buNone/>
              <a:defRPr sz="2709" b="0"/>
            </a:lvl1pPr>
            <a:lvl2pPr marL="516042" indent="0">
              <a:buNone/>
              <a:defRPr sz="2257" b="1"/>
            </a:lvl2pPr>
            <a:lvl3pPr marL="1032083" indent="0">
              <a:buNone/>
              <a:defRPr sz="2032" b="1"/>
            </a:lvl3pPr>
            <a:lvl4pPr marL="1548125" indent="0">
              <a:buNone/>
              <a:defRPr sz="1806" b="1"/>
            </a:lvl4pPr>
            <a:lvl5pPr marL="2064167" indent="0">
              <a:buNone/>
              <a:defRPr sz="1806" b="1"/>
            </a:lvl5pPr>
            <a:lvl6pPr marL="2580208" indent="0">
              <a:buNone/>
              <a:defRPr sz="1806" b="1"/>
            </a:lvl6pPr>
            <a:lvl7pPr marL="3096250" indent="0">
              <a:buNone/>
              <a:defRPr sz="1806" b="1"/>
            </a:lvl7pPr>
            <a:lvl8pPr marL="3612291" indent="0">
              <a:buNone/>
              <a:defRPr sz="1806" b="1"/>
            </a:lvl8pPr>
            <a:lvl9pPr marL="4128333" indent="0">
              <a:buNone/>
              <a:defRPr sz="1806" b="1"/>
            </a:lvl9pPr>
          </a:lstStyle>
          <a:p>
            <a:pPr lvl="0"/>
            <a:r>
              <a:rPr lang="id-ID"/>
              <a:t>Klik untuk edit gaya teks Master</a:t>
            </a:r>
          </a:p>
        </p:txBody>
      </p:sp>
      <p:sp>
        <p:nvSpPr>
          <p:cNvPr id="6" name="Content Placeholder 5"/>
          <p:cNvSpPr>
            <a:spLocks noGrp="1"/>
          </p:cNvSpPr>
          <p:nvPr>
            <p:ph sz="quarter" idx="4"/>
          </p:nvPr>
        </p:nvSpPr>
        <p:spPr>
          <a:xfrm>
            <a:off x="5023947" y="3089540"/>
            <a:ext cx="4015727" cy="3729369"/>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7" name="Date Placeholder 6"/>
          <p:cNvSpPr>
            <a:spLocks noGrp="1"/>
          </p:cNvSpPr>
          <p:nvPr>
            <p:ph type="dt" sz="half" idx="10"/>
          </p:nvPr>
        </p:nvSpPr>
        <p:spPr/>
        <p:txBody>
          <a:bodyPr/>
          <a:lstStyle/>
          <a:p>
            <a:fld id="{2EC8EEA8-FED1-40FE-AAF3-0F5C4334D7DA}" type="datetime1">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2475618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Title 1"/>
          <p:cNvSpPr>
            <a:spLocks noGrp="1"/>
          </p:cNvSpPr>
          <p:nvPr>
            <p:ph type="title"/>
          </p:nvPr>
        </p:nvSpPr>
        <p:spPr>
          <a:xfrm>
            <a:off x="792055" y="688058"/>
            <a:ext cx="8247620" cy="1490792"/>
          </a:xfrm>
        </p:spPr>
        <p:txBody>
          <a:bodyPr/>
          <a:lstStyle/>
          <a:p>
            <a:r>
              <a:rPr lang="id-ID"/>
              <a:t>Klik untuk mengedit gaya judul Master</a:t>
            </a:r>
            <a:endParaRPr lang="en-US" dirty="0"/>
          </a:p>
        </p:txBody>
      </p:sp>
      <p:sp>
        <p:nvSpPr>
          <p:cNvPr id="3" name="Date Placeholder 2"/>
          <p:cNvSpPr>
            <a:spLocks noGrp="1"/>
          </p:cNvSpPr>
          <p:nvPr>
            <p:ph type="dt" sz="half" idx="10"/>
          </p:nvPr>
        </p:nvSpPr>
        <p:spPr/>
        <p:txBody>
          <a:bodyPr/>
          <a:lstStyle/>
          <a:p>
            <a:fld id="{619F2752-EAAB-41CA-99A5-5D1FA1C6AAC5}" type="datetime1">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616894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9E34E-4C2D-434D-846D-43E1D699BE21}" type="datetime1">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601734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792055" y="1691480"/>
            <a:ext cx="3625299" cy="1443009"/>
          </a:xfrm>
        </p:spPr>
        <p:txBody>
          <a:bodyPr anchor="b">
            <a:normAutofit/>
          </a:bodyPr>
          <a:lstStyle>
            <a:lvl1pPr>
              <a:defRPr sz="2257"/>
            </a:lvl1pPr>
          </a:lstStyle>
          <a:p>
            <a:r>
              <a:rPr lang="id-ID"/>
              <a:t>Klik untuk mengedit gaya judul Master</a:t>
            </a:r>
            <a:endParaRPr lang="en-US" dirty="0"/>
          </a:p>
        </p:txBody>
      </p:sp>
      <p:sp>
        <p:nvSpPr>
          <p:cNvPr id="3" name="Content Placeholder 2"/>
          <p:cNvSpPr>
            <a:spLocks noGrp="1"/>
          </p:cNvSpPr>
          <p:nvPr>
            <p:ph idx="1"/>
          </p:nvPr>
        </p:nvSpPr>
        <p:spPr>
          <a:xfrm>
            <a:off x="4640178" y="581198"/>
            <a:ext cx="4399497" cy="6237710"/>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Text Placeholder 3"/>
          <p:cNvSpPr>
            <a:spLocks noGrp="1"/>
          </p:cNvSpPr>
          <p:nvPr>
            <p:ph type="body" sz="half" idx="2"/>
          </p:nvPr>
        </p:nvSpPr>
        <p:spPr>
          <a:xfrm>
            <a:off x="792055" y="3134489"/>
            <a:ext cx="3625299" cy="2917077"/>
          </a:xfrm>
        </p:spPr>
        <p:txBody>
          <a:bodyPr>
            <a:normAutofit/>
          </a:bodyPr>
          <a:lstStyle>
            <a:lvl1pPr marL="0" indent="0">
              <a:buNone/>
              <a:defRPr sz="1580"/>
            </a:lvl1pPr>
            <a:lvl2pPr marL="387031" indent="0">
              <a:buNone/>
              <a:defRPr sz="1185"/>
            </a:lvl2pPr>
            <a:lvl3pPr marL="774062" indent="0">
              <a:buNone/>
              <a:defRPr sz="1016"/>
            </a:lvl3pPr>
            <a:lvl4pPr marL="1161094" indent="0">
              <a:buNone/>
              <a:defRPr sz="847"/>
            </a:lvl4pPr>
            <a:lvl5pPr marL="1548125" indent="0">
              <a:buNone/>
              <a:defRPr sz="847"/>
            </a:lvl5pPr>
            <a:lvl6pPr marL="1935156" indent="0">
              <a:buNone/>
              <a:defRPr sz="847"/>
            </a:lvl6pPr>
            <a:lvl7pPr marL="2322187" indent="0">
              <a:buNone/>
              <a:defRPr sz="847"/>
            </a:lvl7pPr>
            <a:lvl8pPr marL="2709219" indent="0">
              <a:buNone/>
              <a:defRPr sz="847"/>
            </a:lvl8pPr>
            <a:lvl9pPr marL="3096250" indent="0">
              <a:buNone/>
              <a:defRPr sz="847"/>
            </a:lvl9pPr>
          </a:lstStyle>
          <a:p>
            <a:pPr lvl="0"/>
            <a:r>
              <a:rPr lang="id-ID"/>
              <a:t>Klik untuk edit gaya teks Master</a:t>
            </a:r>
          </a:p>
        </p:txBody>
      </p:sp>
      <p:sp>
        <p:nvSpPr>
          <p:cNvPr id="5" name="Date Placeholder 4"/>
          <p:cNvSpPr>
            <a:spLocks noGrp="1"/>
          </p:cNvSpPr>
          <p:nvPr>
            <p:ph type="dt" sz="half" idx="10"/>
          </p:nvPr>
        </p:nvSpPr>
        <p:spPr/>
        <p:txBody>
          <a:bodyPr/>
          <a:lstStyle/>
          <a:p>
            <a:fld id="{FB1C0D03-8F9D-4009-9FAD-4F1D6B0610E0}"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28481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2C072F-F55A-48AA-B30B-7653412AFDDE}"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561710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792055" y="5418455"/>
            <a:ext cx="8247620" cy="639679"/>
          </a:xfrm>
        </p:spPr>
        <p:txBody>
          <a:bodyPr anchor="b">
            <a:normAutofit/>
          </a:bodyPr>
          <a:lstStyle>
            <a:lvl1pPr algn="l">
              <a:defRPr sz="2709" b="0"/>
            </a:lvl1pPr>
          </a:lstStyle>
          <a:p>
            <a:r>
              <a:rPr lang="id-ID"/>
              <a:t>Klik untuk mengedit gaya judul Master</a:t>
            </a:r>
            <a:endParaRPr lang="en-US" dirty="0"/>
          </a:p>
        </p:txBody>
      </p:sp>
      <p:sp>
        <p:nvSpPr>
          <p:cNvPr id="3" name="Picture Placeholder 2"/>
          <p:cNvSpPr>
            <a:spLocks noGrp="1" noChangeAspect="1"/>
          </p:cNvSpPr>
          <p:nvPr>
            <p:ph type="pic" idx="1"/>
          </p:nvPr>
        </p:nvSpPr>
        <p:spPr>
          <a:xfrm>
            <a:off x="792055" y="688058"/>
            <a:ext cx="8247620" cy="4340676"/>
          </a:xfrm>
        </p:spPr>
        <p:txBody>
          <a:bodyPr anchor="t">
            <a:normAutofit/>
          </a:bodyPr>
          <a:lstStyle>
            <a:lvl1pPr marL="0" indent="0" algn="ctr">
              <a:buNone/>
              <a:defRPr sz="1806"/>
            </a:lvl1pPr>
            <a:lvl2pPr marL="516042" indent="0">
              <a:buNone/>
              <a:defRPr sz="1806"/>
            </a:lvl2pPr>
            <a:lvl3pPr marL="1032083" indent="0">
              <a:buNone/>
              <a:defRPr sz="1806"/>
            </a:lvl3pPr>
            <a:lvl4pPr marL="1548125" indent="0">
              <a:buNone/>
              <a:defRPr sz="1806"/>
            </a:lvl4pPr>
            <a:lvl5pPr marL="2064167" indent="0">
              <a:buNone/>
              <a:defRPr sz="1806"/>
            </a:lvl5pPr>
            <a:lvl6pPr marL="2580208" indent="0">
              <a:buNone/>
              <a:defRPr sz="1806"/>
            </a:lvl6pPr>
            <a:lvl7pPr marL="3096250" indent="0">
              <a:buNone/>
              <a:defRPr sz="1806"/>
            </a:lvl7pPr>
            <a:lvl8pPr marL="3612291" indent="0">
              <a:buNone/>
              <a:defRPr sz="1806"/>
            </a:lvl8pPr>
            <a:lvl9pPr marL="4128333" indent="0">
              <a:buNone/>
              <a:defRPr sz="1806"/>
            </a:lvl9pPr>
          </a:lstStyle>
          <a:p>
            <a:r>
              <a:rPr lang="id-ID"/>
              <a:t>Klik ikon untuk menambahkan gambar</a:t>
            </a:r>
            <a:endParaRPr lang="en-US" dirty="0"/>
          </a:p>
        </p:txBody>
      </p:sp>
      <p:sp>
        <p:nvSpPr>
          <p:cNvPr id="4" name="Text Placeholder 3"/>
          <p:cNvSpPr>
            <a:spLocks noGrp="1"/>
          </p:cNvSpPr>
          <p:nvPr>
            <p:ph type="body" sz="half" idx="2"/>
          </p:nvPr>
        </p:nvSpPr>
        <p:spPr>
          <a:xfrm>
            <a:off x="792055" y="6058134"/>
            <a:ext cx="8247620" cy="760773"/>
          </a:xfrm>
        </p:spPr>
        <p:txBody>
          <a:bodyPr>
            <a:normAutofit/>
          </a:bodyPr>
          <a:lstStyle>
            <a:lvl1pPr marL="0" indent="0">
              <a:buNone/>
              <a:defRPr sz="1354"/>
            </a:lvl1pPr>
            <a:lvl2pPr marL="516042" indent="0">
              <a:buNone/>
              <a:defRPr sz="1354"/>
            </a:lvl2pPr>
            <a:lvl3pPr marL="1032083" indent="0">
              <a:buNone/>
              <a:defRPr sz="1129"/>
            </a:lvl3pPr>
            <a:lvl4pPr marL="1548125" indent="0">
              <a:buNone/>
              <a:defRPr sz="1016"/>
            </a:lvl4pPr>
            <a:lvl5pPr marL="2064167" indent="0">
              <a:buNone/>
              <a:defRPr sz="1016"/>
            </a:lvl5pPr>
            <a:lvl6pPr marL="2580208" indent="0">
              <a:buNone/>
              <a:defRPr sz="1016"/>
            </a:lvl6pPr>
            <a:lvl7pPr marL="3096250" indent="0">
              <a:buNone/>
              <a:defRPr sz="1016"/>
            </a:lvl7pPr>
            <a:lvl8pPr marL="3612291" indent="0">
              <a:buNone/>
              <a:defRPr sz="1016"/>
            </a:lvl8pPr>
            <a:lvl9pPr marL="4128333" indent="0">
              <a:buNone/>
              <a:defRPr sz="1016"/>
            </a:lvl9pPr>
          </a:lstStyle>
          <a:p>
            <a:pPr lvl="0"/>
            <a:r>
              <a:rPr lang="id-ID"/>
              <a:t>Klik untuk edit gaya teks Master</a:t>
            </a:r>
          </a:p>
        </p:txBody>
      </p:sp>
      <p:sp>
        <p:nvSpPr>
          <p:cNvPr id="5" name="Date Placeholder 4"/>
          <p:cNvSpPr>
            <a:spLocks noGrp="1"/>
          </p:cNvSpPr>
          <p:nvPr>
            <p:ph type="dt" sz="half" idx="10"/>
          </p:nvPr>
        </p:nvSpPr>
        <p:spPr/>
        <p:txBody>
          <a:bodyPr/>
          <a:lstStyle/>
          <a:p>
            <a:fld id="{7A0C4B66-BE03-4387-9E60-CE9E08B43160}"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269930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Judul d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792057" y="688058"/>
            <a:ext cx="8247620" cy="3841656"/>
          </a:xfrm>
        </p:spPr>
        <p:txBody>
          <a:bodyPr anchor="ctr">
            <a:normAutofit/>
          </a:bodyPr>
          <a:lstStyle>
            <a:lvl1pPr algn="l">
              <a:defRPr sz="4966" b="0" cap="none"/>
            </a:lvl1pPr>
          </a:lstStyle>
          <a:p>
            <a:r>
              <a:rPr lang="id-ID"/>
              <a:t>Klik untuk mengedit gaya judul Master</a:t>
            </a:r>
            <a:endParaRPr lang="en-US" dirty="0"/>
          </a:p>
        </p:txBody>
      </p:sp>
      <p:sp>
        <p:nvSpPr>
          <p:cNvPr id="3" name="Text Placeholder 2"/>
          <p:cNvSpPr>
            <a:spLocks noGrp="1"/>
          </p:cNvSpPr>
          <p:nvPr>
            <p:ph type="body" idx="1"/>
          </p:nvPr>
        </p:nvSpPr>
        <p:spPr>
          <a:xfrm>
            <a:off x="792057" y="5045757"/>
            <a:ext cx="8247620" cy="1773151"/>
          </a:xfrm>
        </p:spPr>
        <p:txBody>
          <a:bodyPr anchor="ctr">
            <a:normAutofit/>
          </a:bodyPr>
          <a:lstStyle>
            <a:lvl1pPr marL="0" indent="0" algn="l">
              <a:buNone/>
              <a:defRPr sz="2032">
                <a:solidFill>
                  <a:schemeClr val="tx1">
                    <a:lumMod val="75000"/>
                    <a:lumOff val="25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F9A93665-5C01-4F91-A792-E7C1A9202084}"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7157429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Kutipa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1006812" y="688058"/>
            <a:ext cx="7889620" cy="3411620"/>
          </a:xfrm>
        </p:spPr>
        <p:txBody>
          <a:bodyPr anchor="ctr">
            <a:normAutofit/>
          </a:bodyPr>
          <a:lstStyle>
            <a:lvl1pPr algn="l">
              <a:defRPr sz="4966"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1430632" y="4099678"/>
            <a:ext cx="7041981" cy="430036"/>
          </a:xfrm>
        </p:spPr>
        <p:txBody>
          <a:bodyPr anchor="ctr">
            <a:noAutofit/>
          </a:bodyPr>
          <a:lstStyle>
            <a:lvl1pPr marL="0" indent="0">
              <a:buFontTx/>
              <a:buNone/>
              <a:defRPr sz="1806">
                <a:solidFill>
                  <a:schemeClr val="tx1">
                    <a:lumMod val="50000"/>
                    <a:lumOff val="50000"/>
                  </a:schemeClr>
                </a:solidFill>
              </a:defRPr>
            </a:lvl1pPr>
            <a:lvl2pPr marL="516042" indent="0">
              <a:buFontTx/>
              <a:buNone/>
              <a:defRPr/>
            </a:lvl2pPr>
            <a:lvl3pPr marL="1032083" indent="0">
              <a:buFontTx/>
              <a:buNone/>
              <a:defRPr/>
            </a:lvl3pPr>
            <a:lvl4pPr marL="1548125" indent="0">
              <a:buFontTx/>
              <a:buNone/>
              <a:defRPr/>
            </a:lvl4pPr>
            <a:lvl5pPr marL="2064167" indent="0">
              <a:buFontTx/>
              <a:buNone/>
              <a:defRPr/>
            </a:lvl5pPr>
          </a:lstStyle>
          <a:p>
            <a:pPr lvl="0"/>
            <a:r>
              <a:rPr lang="id-ID"/>
              <a:t>Klik untuk edit gaya teks Master</a:t>
            </a:r>
          </a:p>
        </p:txBody>
      </p:sp>
      <p:sp>
        <p:nvSpPr>
          <p:cNvPr id="3" name="Text Placeholder 2"/>
          <p:cNvSpPr>
            <a:spLocks noGrp="1"/>
          </p:cNvSpPr>
          <p:nvPr>
            <p:ph type="body" idx="1"/>
          </p:nvPr>
        </p:nvSpPr>
        <p:spPr>
          <a:xfrm>
            <a:off x="792055" y="5045757"/>
            <a:ext cx="8247621" cy="1773151"/>
          </a:xfrm>
        </p:spPr>
        <p:txBody>
          <a:bodyPr anchor="ctr">
            <a:normAutofit/>
          </a:bodyPr>
          <a:lstStyle>
            <a:lvl1pPr marL="0" indent="0" algn="l">
              <a:buNone/>
              <a:defRPr sz="2032">
                <a:solidFill>
                  <a:schemeClr val="tx1">
                    <a:lumMod val="75000"/>
                    <a:lumOff val="25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9C4DB0EC-937C-42B8-A38E-993A137D82E8}"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
        <p:nvSpPr>
          <p:cNvPr id="24" name="TextBox 23"/>
          <p:cNvSpPr txBox="1"/>
          <p:nvPr/>
        </p:nvSpPr>
        <p:spPr>
          <a:xfrm>
            <a:off x="627190" y="892102"/>
            <a:ext cx="594197" cy="660039"/>
          </a:xfrm>
          <a:prstGeom prst="rect">
            <a:avLst/>
          </a:prstGeom>
        </p:spPr>
        <p:txBody>
          <a:bodyPr vert="horz" lIns="103209" tIns="51604" rIns="103209" bIns="51604" rtlCol="0" anchor="ctr">
            <a:noAutofit/>
          </a:bodyPr>
          <a:lstStyle/>
          <a:p>
            <a:pPr lvl="0"/>
            <a:r>
              <a:rPr lang="en-US" sz="903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767324" y="3258066"/>
            <a:ext cx="594197" cy="660039"/>
          </a:xfrm>
          <a:prstGeom prst="rect">
            <a:avLst/>
          </a:prstGeom>
        </p:spPr>
        <p:txBody>
          <a:bodyPr vert="horz" lIns="103209" tIns="51604" rIns="103209" bIns="51604" rtlCol="0" anchor="ctr">
            <a:noAutofit/>
          </a:bodyPr>
          <a:lstStyle/>
          <a:p>
            <a:pPr lvl="0"/>
            <a:r>
              <a:rPr lang="en-US" sz="903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9168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u Nama">
    <p:spTree>
      <p:nvGrpSpPr>
        <p:cNvPr id="1" name=""/>
        <p:cNvGrpSpPr/>
        <p:nvPr/>
      </p:nvGrpSpPr>
      <p:grpSpPr>
        <a:xfrm>
          <a:off x="0" y="0"/>
          <a:ext cx="0" cy="0"/>
          <a:chOff x="0" y="0"/>
          <a:chExt cx="0" cy="0"/>
        </a:xfrm>
      </p:grpSpPr>
      <p:sp>
        <p:nvSpPr>
          <p:cNvPr id="2" name="Title 1"/>
          <p:cNvSpPr>
            <a:spLocks noGrp="1"/>
          </p:cNvSpPr>
          <p:nvPr>
            <p:ph type="title"/>
          </p:nvPr>
        </p:nvSpPr>
        <p:spPr>
          <a:xfrm>
            <a:off x="792055" y="2180642"/>
            <a:ext cx="8247621" cy="2929505"/>
          </a:xfrm>
        </p:spPr>
        <p:txBody>
          <a:bodyPr anchor="b">
            <a:normAutofit/>
          </a:bodyPr>
          <a:lstStyle>
            <a:lvl1pPr algn="l">
              <a:defRPr sz="4966" b="0" cap="none"/>
            </a:lvl1pPr>
          </a:lstStyle>
          <a:p>
            <a:r>
              <a:rPr lang="id-ID"/>
              <a:t>Klik untuk mengedit gaya judul Master</a:t>
            </a:r>
            <a:endParaRPr lang="en-US" dirty="0"/>
          </a:p>
        </p:txBody>
      </p:sp>
      <p:sp>
        <p:nvSpPr>
          <p:cNvPr id="3" name="Text Placeholder 2"/>
          <p:cNvSpPr>
            <a:spLocks noGrp="1"/>
          </p:cNvSpPr>
          <p:nvPr>
            <p:ph type="body" idx="1"/>
          </p:nvPr>
        </p:nvSpPr>
        <p:spPr>
          <a:xfrm>
            <a:off x="792055" y="5110147"/>
            <a:ext cx="8247621" cy="1708760"/>
          </a:xfrm>
        </p:spPr>
        <p:txBody>
          <a:bodyPr anchor="t">
            <a:normAutofit/>
          </a:bodyPr>
          <a:lstStyle>
            <a:lvl1pPr marL="0" indent="0" algn="l">
              <a:buNone/>
              <a:defRPr sz="2032">
                <a:solidFill>
                  <a:schemeClr val="tx1">
                    <a:lumMod val="75000"/>
                    <a:lumOff val="25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B4AD73F-E1FE-4E7B-8534-7E30D04964BC}"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274296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u Nama dengan Kutipan">
    <p:spTree>
      <p:nvGrpSpPr>
        <p:cNvPr id="1" name=""/>
        <p:cNvGrpSpPr/>
        <p:nvPr/>
      </p:nvGrpSpPr>
      <p:grpSpPr>
        <a:xfrm>
          <a:off x="0" y="0"/>
          <a:ext cx="0" cy="0"/>
          <a:chOff x="0" y="0"/>
          <a:chExt cx="0" cy="0"/>
        </a:xfrm>
      </p:grpSpPr>
      <p:sp>
        <p:nvSpPr>
          <p:cNvPr id="2" name="Title 1"/>
          <p:cNvSpPr>
            <a:spLocks noGrp="1"/>
          </p:cNvSpPr>
          <p:nvPr>
            <p:ph type="title"/>
          </p:nvPr>
        </p:nvSpPr>
        <p:spPr>
          <a:xfrm>
            <a:off x="1006812" y="688058"/>
            <a:ext cx="7889620" cy="3411620"/>
          </a:xfrm>
        </p:spPr>
        <p:txBody>
          <a:bodyPr anchor="ctr">
            <a:normAutofit/>
          </a:bodyPr>
          <a:lstStyle>
            <a:lvl1pPr algn="l">
              <a:defRPr sz="4966"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792053" y="4529714"/>
            <a:ext cx="8247623" cy="580434"/>
          </a:xfrm>
        </p:spPr>
        <p:txBody>
          <a:bodyPr anchor="b">
            <a:noAutofit/>
          </a:bodyPr>
          <a:lstStyle>
            <a:lvl1pPr marL="0" indent="0">
              <a:buFontTx/>
              <a:buNone/>
              <a:defRPr sz="2709">
                <a:solidFill>
                  <a:schemeClr val="tx1">
                    <a:lumMod val="75000"/>
                    <a:lumOff val="25000"/>
                  </a:schemeClr>
                </a:solidFill>
              </a:defRPr>
            </a:lvl1pPr>
            <a:lvl2pPr marL="516042" indent="0">
              <a:buFontTx/>
              <a:buNone/>
              <a:defRPr/>
            </a:lvl2pPr>
            <a:lvl3pPr marL="1032083" indent="0">
              <a:buFontTx/>
              <a:buNone/>
              <a:defRPr/>
            </a:lvl3pPr>
            <a:lvl4pPr marL="1548125" indent="0">
              <a:buFontTx/>
              <a:buNone/>
              <a:defRPr/>
            </a:lvl4pPr>
            <a:lvl5pPr marL="2064167" indent="0">
              <a:buFontTx/>
              <a:buNone/>
              <a:defRPr/>
            </a:lvl5pPr>
          </a:lstStyle>
          <a:p>
            <a:pPr lvl="0"/>
            <a:r>
              <a:rPr lang="id-ID"/>
              <a:t>Klik untuk edit gaya teks Master</a:t>
            </a:r>
          </a:p>
        </p:txBody>
      </p:sp>
      <p:sp>
        <p:nvSpPr>
          <p:cNvPr id="3" name="Text Placeholder 2"/>
          <p:cNvSpPr>
            <a:spLocks noGrp="1"/>
          </p:cNvSpPr>
          <p:nvPr>
            <p:ph type="body" idx="1"/>
          </p:nvPr>
        </p:nvSpPr>
        <p:spPr>
          <a:xfrm>
            <a:off x="792055" y="5110147"/>
            <a:ext cx="8247621" cy="1708760"/>
          </a:xfrm>
        </p:spPr>
        <p:txBody>
          <a:bodyPr anchor="t">
            <a:normAutofit/>
          </a:bodyPr>
          <a:lstStyle>
            <a:lvl1pPr marL="0" indent="0" algn="l">
              <a:buNone/>
              <a:defRPr sz="2032">
                <a:solidFill>
                  <a:schemeClr val="tx1">
                    <a:lumMod val="50000"/>
                    <a:lumOff val="50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ECD29ED2-C9B2-4158-8392-45FC90F912F2}"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
        <p:nvSpPr>
          <p:cNvPr id="24" name="TextBox 23"/>
          <p:cNvSpPr txBox="1"/>
          <p:nvPr/>
        </p:nvSpPr>
        <p:spPr>
          <a:xfrm>
            <a:off x="627190" y="892102"/>
            <a:ext cx="594197" cy="660039"/>
          </a:xfrm>
          <a:prstGeom prst="rect">
            <a:avLst/>
          </a:prstGeom>
        </p:spPr>
        <p:txBody>
          <a:bodyPr vert="horz" lIns="103209" tIns="51604" rIns="103209" bIns="51604" rtlCol="0" anchor="ctr">
            <a:noAutofit/>
          </a:bodyPr>
          <a:lstStyle/>
          <a:p>
            <a:pPr lvl="0"/>
            <a:r>
              <a:rPr lang="en-US" sz="903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767324" y="3258066"/>
            <a:ext cx="594197" cy="660039"/>
          </a:xfrm>
          <a:prstGeom prst="rect">
            <a:avLst/>
          </a:prstGeom>
        </p:spPr>
        <p:txBody>
          <a:bodyPr vert="horz" lIns="103209" tIns="51604" rIns="103209" bIns="51604" rtlCol="0" anchor="ctr">
            <a:noAutofit/>
          </a:bodyPr>
          <a:lstStyle/>
          <a:p>
            <a:pPr lvl="0"/>
            <a:r>
              <a:rPr lang="en-US" sz="903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37638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enar atau Salah">
    <p:spTree>
      <p:nvGrpSpPr>
        <p:cNvPr id="1" name=""/>
        <p:cNvGrpSpPr/>
        <p:nvPr/>
      </p:nvGrpSpPr>
      <p:grpSpPr>
        <a:xfrm>
          <a:off x="0" y="0"/>
          <a:ext cx="0" cy="0"/>
          <a:chOff x="0" y="0"/>
          <a:chExt cx="0" cy="0"/>
        </a:xfrm>
      </p:grpSpPr>
      <p:sp>
        <p:nvSpPr>
          <p:cNvPr id="2" name="Title 1"/>
          <p:cNvSpPr>
            <a:spLocks noGrp="1"/>
          </p:cNvSpPr>
          <p:nvPr>
            <p:ph type="title"/>
          </p:nvPr>
        </p:nvSpPr>
        <p:spPr>
          <a:xfrm>
            <a:off x="800175" y="688058"/>
            <a:ext cx="8239501" cy="3411620"/>
          </a:xfrm>
        </p:spPr>
        <p:txBody>
          <a:bodyPr anchor="ctr">
            <a:normAutofit/>
          </a:bodyPr>
          <a:lstStyle>
            <a:lvl1pPr algn="l">
              <a:defRPr sz="4966"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792053" y="4529714"/>
            <a:ext cx="8247623" cy="580434"/>
          </a:xfrm>
        </p:spPr>
        <p:txBody>
          <a:bodyPr anchor="b">
            <a:noAutofit/>
          </a:bodyPr>
          <a:lstStyle>
            <a:lvl1pPr marL="0" indent="0">
              <a:buFontTx/>
              <a:buNone/>
              <a:defRPr sz="2709">
                <a:solidFill>
                  <a:schemeClr val="accent1"/>
                </a:solidFill>
              </a:defRPr>
            </a:lvl1pPr>
            <a:lvl2pPr marL="516042" indent="0">
              <a:buFontTx/>
              <a:buNone/>
              <a:defRPr/>
            </a:lvl2pPr>
            <a:lvl3pPr marL="1032083" indent="0">
              <a:buFontTx/>
              <a:buNone/>
              <a:defRPr/>
            </a:lvl3pPr>
            <a:lvl4pPr marL="1548125" indent="0">
              <a:buFontTx/>
              <a:buNone/>
              <a:defRPr/>
            </a:lvl4pPr>
            <a:lvl5pPr marL="2064167" indent="0">
              <a:buFontTx/>
              <a:buNone/>
              <a:defRPr/>
            </a:lvl5pPr>
          </a:lstStyle>
          <a:p>
            <a:pPr lvl="0"/>
            <a:r>
              <a:rPr lang="id-ID"/>
              <a:t>Klik untuk edit gaya teks Master</a:t>
            </a:r>
          </a:p>
        </p:txBody>
      </p:sp>
      <p:sp>
        <p:nvSpPr>
          <p:cNvPr id="3" name="Text Placeholder 2"/>
          <p:cNvSpPr>
            <a:spLocks noGrp="1"/>
          </p:cNvSpPr>
          <p:nvPr>
            <p:ph type="body" idx="1"/>
          </p:nvPr>
        </p:nvSpPr>
        <p:spPr>
          <a:xfrm>
            <a:off x="792055" y="5110147"/>
            <a:ext cx="8247621" cy="1708760"/>
          </a:xfrm>
        </p:spPr>
        <p:txBody>
          <a:bodyPr anchor="t">
            <a:normAutofit/>
          </a:bodyPr>
          <a:lstStyle>
            <a:lvl1pPr marL="0" indent="0" algn="l">
              <a:buNone/>
              <a:defRPr sz="2032">
                <a:solidFill>
                  <a:schemeClr val="tx1">
                    <a:lumMod val="50000"/>
                    <a:lumOff val="50000"/>
                  </a:schemeClr>
                </a:solidFill>
              </a:defRPr>
            </a:lvl1pPr>
            <a:lvl2pPr marL="516042" indent="0">
              <a:buNone/>
              <a:defRPr sz="2032">
                <a:solidFill>
                  <a:schemeClr val="tx1">
                    <a:tint val="75000"/>
                  </a:schemeClr>
                </a:solidFill>
              </a:defRPr>
            </a:lvl2pPr>
            <a:lvl3pPr marL="1032083" indent="0">
              <a:buNone/>
              <a:defRPr sz="1806">
                <a:solidFill>
                  <a:schemeClr val="tx1">
                    <a:tint val="75000"/>
                  </a:schemeClr>
                </a:solidFill>
              </a:defRPr>
            </a:lvl3pPr>
            <a:lvl4pPr marL="1548125" indent="0">
              <a:buNone/>
              <a:defRPr sz="1580">
                <a:solidFill>
                  <a:schemeClr val="tx1">
                    <a:tint val="75000"/>
                  </a:schemeClr>
                </a:solidFill>
              </a:defRPr>
            </a:lvl4pPr>
            <a:lvl5pPr marL="2064167" indent="0">
              <a:buNone/>
              <a:defRPr sz="1580">
                <a:solidFill>
                  <a:schemeClr val="tx1">
                    <a:tint val="75000"/>
                  </a:schemeClr>
                </a:solidFill>
              </a:defRPr>
            </a:lvl5pPr>
            <a:lvl6pPr marL="2580208" indent="0">
              <a:buNone/>
              <a:defRPr sz="1580">
                <a:solidFill>
                  <a:schemeClr val="tx1">
                    <a:tint val="75000"/>
                  </a:schemeClr>
                </a:solidFill>
              </a:defRPr>
            </a:lvl6pPr>
            <a:lvl7pPr marL="3096250" indent="0">
              <a:buNone/>
              <a:defRPr sz="1580">
                <a:solidFill>
                  <a:schemeClr val="tx1">
                    <a:tint val="75000"/>
                  </a:schemeClr>
                </a:solidFill>
              </a:defRPr>
            </a:lvl7pPr>
            <a:lvl8pPr marL="3612291" indent="0">
              <a:buNone/>
              <a:defRPr sz="1580">
                <a:solidFill>
                  <a:schemeClr val="tx1">
                    <a:tint val="75000"/>
                  </a:schemeClr>
                </a:solidFill>
              </a:defRPr>
            </a:lvl8pPr>
            <a:lvl9pPr marL="4128333" indent="0">
              <a:buNone/>
              <a:defRPr sz="158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BFE483B2-3CB3-4BA4-939A-00F26AEECB40}"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8958790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Vertical Text Placeholder 2"/>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9E374EFB-974E-468F-9F39-C9844445F2F0}"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0458358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66355" y="688058"/>
            <a:ext cx="1271776" cy="5927332"/>
          </a:xfrm>
        </p:spPr>
        <p:txBody>
          <a:bodyPr vert="eaVert" anchor="ctr"/>
          <a:lstStyle/>
          <a:p>
            <a:r>
              <a:rPr lang="id-ID"/>
              <a:t>Klik untuk mengedit gaya judul Master</a:t>
            </a:r>
            <a:endParaRPr lang="en-US" dirty="0"/>
          </a:p>
        </p:txBody>
      </p:sp>
      <p:sp>
        <p:nvSpPr>
          <p:cNvPr id="3" name="Vertical Text Placeholder 2"/>
          <p:cNvSpPr>
            <a:spLocks noGrp="1"/>
          </p:cNvSpPr>
          <p:nvPr>
            <p:ph type="body" orient="vert" idx="1"/>
          </p:nvPr>
        </p:nvSpPr>
        <p:spPr>
          <a:xfrm>
            <a:off x="792055" y="688058"/>
            <a:ext cx="6749926" cy="5927332"/>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D3E4E7B6-C6C9-4766-A1F5-D83D306D50FD}"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57442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8505" y="4974086"/>
            <a:ext cx="10098723" cy="1537379"/>
          </a:xfrm>
        </p:spPr>
        <p:txBody>
          <a:bodyPr anchor="t"/>
          <a:lstStyle>
            <a:lvl1pPr algn="l">
              <a:defRPr sz="5500" b="1" cap="all"/>
            </a:lvl1pPr>
          </a:lstStyle>
          <a:p>
            <a:r>
              <a:rPr lang="en-US"/>
              <a:t>Click to edit Master title style</a:t>
            </a:r>
          </a:p>
        </p:txBody>
      </p:sp>
      <p:sp>
        <p:nvSpPr>
          <p:cNvPr id="3" name="Text Placeholder 2"/>
          <p:cNvSpPr>
            <a:spLocks noGrp="1"/>
          </p:cNvSpPr>
          <p:nvPr>
            <p:ph type="body" idx="1"/>
          </p:nvPr>
        </p:nvSpPr>
        <p:spPr>
          <a:xfrm>
            <a:off x="938505" y="3280818"/>
            <a:ext cx="10098723" cy="1693266"/>
          </a:xfrm>
        </p:spPr>
        <p:txBody>
          <a:bodyPr anchor="b"/>
          <a:lstStyle>
            <a:lvl1pPr marL="0" indent="0">
              <a:buNone/>
              <a:defRPr sz="2700">
                <a:solidFill>
                  <a:schemeClr val="tx1">
                    <a:tint val="75000"/>
                  </a:schemeClr>
                </a:solidFill>
              </a:defRPr>
            </a:lvl1pPr>
            <a:lvl2pPr marL="627873" indent="0">
              <a:buNone/>
              <a:defRPr sz="2500">
                <a:solidFill>
                  <a:schemeClr val="tx1">
                    <a:tint val="75000"/>
                  </a:schemeClr>
                </a:solidFill>
              </a:defRPr>
            </a:lvl2pPr>
            <a:lvl3pPr marL="1255746" indent="0">
              <a:buNone/>
              <a:defRPr sz="2200">
                <a:solidFill>
                  <a:schemeClr val="tx1">
                    <a:tint val="75000"/>
                  </a:schemeClr>
                </a:solidFill>
              </a:defRPr>
            </a:lvl3pPr>
            <a:lvl4pPr marL="1883618" indent="0">
              <a:buNone/>
              <a:defRPr sz="1900">
                <a:solidFill>
                  <a:schemeClr val="tx1">
                    <a:tint val="75000"/>
                  </a:schemeClr>
                </a:solidFill>
              </a:defRPr>
            </a:lvl4pPr>
            <a:lvl5pPr marL="2511491" indent="0">
              <a:buNone/>
              <a:defRPr sz="1900">
                <a:solidFill>
                  <a:schemeClr val="tx1">
                    <a:tint val="75000"/>
                  </a:schemeClr>
                </a:solidFill>
              </a:defRPr>
            </a:lvl5pPr>
            <a:lvl6pPr marL="3139364" indent="0">
              <a:buNone/>
              <a:defRPr sz="1900">
                <a:solidFill>
                  <a:schemeClr val="tx1">
                    <a:tint val="75000"/>
                  </a:schemeClr>
                </a:solidFill>
              </a:defRPr>
            </a:lvl6pPr>
            <a:lvl7pPr marL="3767237" indent="0">
              <a:buNone/>
              <a:defRPr sz="1900">
                <a:solidFill>
                  <a:schemeClr val="tx1">
                    <a:tint val="75000"/>
                  </a:schemeClr>
                </a:solidFill>
              </a:defRPr>
            </a:lvl7pPr>
            <a:lvl8pPr marL="4395109" indent="0">
              <a:buNone/>
              <a:defRPr sz="1900">
                <a:solidFill>
                  <a:schemeClr val="tx1">
                    <a:tint val="75000"/>
                  </a:schemeClr>
                </a:solidFill>
              </a:defRPr>
            </a:lvl8pPr>
            <a:lvl9pPr marL="5022982"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64A374-AD77-41F6-A2EA-238B3901FF75}"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404343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94043" y="1354614"/>
            <a:ext cx="5247375" cy="3830905"/>
          </a:xfrm>
        </p:spPr>
        <p:txBody>
          <a:bodyPr/>
          <a:lstStyle>
            <a:lvl1pPr>
              <a:defRPr sz="3800"/>
            </a:lvl1pPr>
            <a:lvl2pPr>
              <a:defRPr sz="3300"/>
            </a:lvl2pPr>
            <a:lvl3pPr>
              <a:defRPr sz="27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39432" y="1354614"/>
            <a:ext cx="5247375" cy="3830905"/>
          </a:xfrm>
        </p:spPr>
        <p:txBody>
          <a:bodyPr/>
          <a:lstStyle>
            <a:lvl1pPr>
              <a:defRPr sz="3800"/>
            </a:lvl1pPr>
            <a:lvl2pPr>
              <a:defRPr sz="3300"/>
            </a:lvl2pPr>
            <a:lvl3pPr>
              <a:defRPr sz="27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D76B74-A1E5-4FF0-BC61-6AFDCCF6ADF4}"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767310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4043" y="309986"/>
            <a:ext cx="10692765" cy="129010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4042" y="1732688"/>
            <a:ext cx="5249439" cy="722102"/>
          </a:xfrm>
        </p:spPr>
        <p:txBody>
          <a:bodyPr anchor="b"/>
          <a:lstStyle>
            <a:lvl1pPr marL="0" indent="0">
              <a:buNone/>
              <a:defRPr sz="3300" b="1"/>
            </a:lvl1pPr>
            <a:lvl2pPr marL="627873" indent="0">
              <a:buNone/>
              <a:defRPr sz="2700" b="1"/>
            </a:lvl2pPr>
            <a:lvl3pPr marL="1255746" indent="0">
              <a:buNone/>
              <a:defRPr sz="2500" b="1"/>
            </a:lvl3pPr>
            <a:lvl4pPr marL="1883618" indent="0">
              <a:buNone/>
              <a:defRPr sz="2200" b="1"/>
            </a:lvl4pPr>
            <a:lvl5pPr marL="2511491" indent="0">
              <a:buNone/>
              <a:defRPr sz="2200" b="1"/>
            </a:lvl5pPr>
            <a:lvl6pPr marL="3139364" indent="0">
              <a:buNone/>
              <a:defRPr sz="2200" b="1"/>
            </a:lvl6pPr>
            <a:lvl7pPr marL="3767237" indent="0">
              <a:buNone/>
              <a:defRPr sz="2200" b="1"/>
            </a:lvl7pPr>
            <a:lvl8pPr marL="4395109" indent="0">
              <a:buNone/>
              <a:defRPr sz="2200" b="1"/>
            </a:lvl8pPr>
            <a:lvl9pPr marL="5022982" indent="0">
              <a:buNone/>
              <a:defRPr sz="2200" b="1"/>
            </a:lvl9pPr>
          </a:lstStyle>
          <a:p>
            <a:pPr lvl="0"/>
            <a:r>
              <a:rPr lang="en-US"/>
              <a:t>Click to edit Master text styles</a:t>
            </a:r>
          </a:p>
        </p:txBody>
      </p:sp>
      <p:sp>
        <p:nvSpPr>
          <p:cNvPr id="4" name="Content Placeholder 3"/>
          <p:cNvSpPr>
            <a:spLocks noGrp="1"/>
          </p:cNvSpPr>
          <p:nvPr>
            <p:ph sz="half" idx="2"/>
          </p:nvPr>
        </p:nvSpPr>
        <p:spPr>
          <a:xfrm>
            <a:off x="594042" y="2454789"/>
            <a:ext cx="5249439" cy="4459833"/>
          </a:xfrm>
        </p:spPr>
        <p:txBody>
          <a:bodyPr/>
          <a:lstStyle>
            <a:lvl1pPr>
              <a:defRPr sz="3300"/>
            </a:lvl1pPr>
            <a:lvl2pPr>
              <a:defRPr sz="27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35309" y="1732688"/>
            <a:ext cx="5251501" cy="722102"/>
          </a:xfrm>
        </p:spPr>
        <p:txBody>
          <a:bodyPr anchor="b"/>
          <a:lstStyle>
            <a:lvl1pPr marL="0" indent="0">
              <a:buNone/>
              <a:defRPr sz="3300" b="1"/>
            </a:lvl1pPr>
            <a:lvl2pPr marL="627873" indent="0">
              <a:buNone/>
              <a:defRPr sz="2700" b="1"/>
            </a:lvl2pPr>
            <a:lvl3pPr marL="1255746" indent="0">
              <a:buNone/>
              <a:defRPr sz="2500" b="1"/>
            </a:lvl3pPr>
            <a:lvl4pPr marL="1883618" indent="0">
              <a:buNone/>
              <a:defRPr sz="2200" b="1"/>
            </a:lvl4pPr>
            <a:lvl5pPr marL="2511491" indent="0">
              <a:buNone/>
              <a:defRPr sz="2200" b="1"/>
            </a:lvl5pPr>
            <a:lvl6pPr marL="3139364" indent="0">
              <a:buNone/>
              <a:defRPr sz="2200" b="1"/>
            </a:lvl6pPr>
            <a:lvl7pPr marL="3767237" indent="0">
              <a:buNone/>
              <a:defRPr sz="2200" b="1"/>
            </a:lvl7pPr>
            <a:lvl8pPr marL="4395109" indent="0">
              <a:buNone/>
              <a:defRPr sz="2200" b="1"/>
            </a:lvl8pPr>
            <a:lvl9pPr marL="5022982"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035309" y="2454789"/>
            <a:ext cx="5251501" cy="4459833"/>
          </a:xfrm>
        </p:spPr>
        <p:txBody>
          <a:bodyPr/>
          <a:lstStyle>
            <a:lvl1pPr>
              <a:defRPr sz="3300"/>
            </a:lvl1pPr>
            <a:lvl2pPr>
              <a:defRPr sz="27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F83317-CBB5-4255-B453-BB7C86917D31}" type="datetime1">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354981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D6FC19-305F-4C9F-AB13-F36725C92C5F}" type="datetime1">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65800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38650-B5CC-4222-B322-D036BB6E2CA9}" type="datetime1">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54358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044" y="308192"/>
            <a:ext cx="3908718" cy="131161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645082" y="308194"/>
            <a:ext cx="6641725" cy="6606431"/>
          </a:xfrm>
        </p:spPr>
        <p:txBody>
          <a:bodyPr/>
          <a:lstStyle>
            <a:lvl1pPr>
              <a:defRPr sz="4400"/>
            </a:lvl1pPr>
            <a:lvl2pPr>
              <a:defRPr sz="3800"/>
            </a:lvl2pPr>
            <a:lvl3pPr>
              <a:defRPr sz="33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94044" y="1619805"/>
            <a:ext cx="3908718" cy="5294820"/>
          </a:xfrm>
        </p:spPr>
        <p:txBody>
          <a:bodyPr/>
          <a:lstStyle>
            <a:lvl1pPr marL="0" indent="0">
              <a:buNone/>
              <a:defRPr sz="1900"/>
            </a:lvl1pPr>
            <a:lvl2pPr marL="627873" indent="0">
              <a:buNone/>
              <a:defRPr sz="1600"/>
            </a:lvl2pPr>
            <a:lvl3pPr marL="1255746" indent="0">
              <a:buNone/>
              <a:defRPr sz="1400"/>
            </a:lvl3pPr>
            <a:lvl4pPr marL="1883618" indent="0">
              <a:buNone/>
              <a:defRPr sz="1200"/>
            </a:lvl4pPr>
            <a:lvl5pPr marL="2511491" indent="0">
              <a:buNone/>
              <a:defRPr sz="1200"/>
            </a:lvl5pPr>
            <a:lvl6pPr marL="3139364" indent="0">
              <a:buNone/>
              <a:defRPr sz="1200"/>
            </a:lvl6pPr>
            <a:lvl7pPr marL="3767237" indent="0">
              <a:buNone/>
              <a:defRPr sz="1200"/>
            </a:lvl7pPr>
            <a:lvl8pPr marL="4395109" indent="0">
              <a:buNone/>
              <a:defRPr sz="1200"/>
            </a:lvl8pPr>
            <a:lvl9pPr marL="5022982"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8FADC294-FA16-4C2D-9681-A5D9764BD67D}"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2887888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8730" y="5418455"/>
            <a:ext cx="7128510" cy="63968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28730" y="691641"/>
            <a:ext cx="7128510" cy="4644390"/>
          </a:xfrm>
        </p:spPr>
        <p:txBody>
          <a:bodyPr/>
          <a:lstStyle>
            <a:lvl1pPr marL="0" indent="0">
              <a:buNone/>
              <a:defRPr sz="4400"/>
            </a:lvl1pPr>
            <a:lvl2pPr marL="627873" indent="0">
              <a:buNone/>
              <a:defRPr sz="3800"/>
            </a:lvl2pPr>
            <a:lvl3pPr marL="1255746" indent="0">
              <a:buNone/>
              <a:defRPr sz="3300"/>
            </a:lvl3pPr>
            <a:lvl4pPr marL="1883618" indent="0">
              <a:buNone/>
              <a:defRPr sz="2700"/>
            </a:lvl4pPr>
            <a:lvl5pPr marL="2511491" indent="0">
              <a:buNone/>
              <a:defRPr sz="2700"/>
            </a:lvl5pPr>
            <a:lvl6pPr marL="3139364" indent="0">
              <a:buNone/>
              <a:defRPr sz="2700"/>
            </a:lvl6pPr>
            <a:lvl7pPr marL="3767237" indent="0">
              <a:buNone/>
              <a:defRPr sz="2700"/>
            </a:lvl7pPr>
            <a:lvl8pPr marL="4395109" indent="0">
              <a:buNone/>
              <a:defRPr sz="2700"/>
            </a:lvl8pPr>
            <a:lvl9pPr marL="5022982" indent="0">
              <a:buNone/>
              <a:defRPr sz="2700"/>
            </a:lvl9pPr>
          </a:lstStyle>
          <a:p>
            <a:endParaRPr lang="en-US"/>
          </a:p>
        </p:txBody>
      </p:sp>
      <p:sp>
        <p:nvSpPr>
          <p:cNvPr id="4" name="Text Placeholder 3"/>
          <p:cNvSpPr>
            <a:spLocks noGrp="1"/>
          </p:cNvSpPr>
          <p:nvPr>
            <p:ph type="body" sz="half" idx="2"/>
          </p:nvPr>
        </p:nvSpPr>
        <p:spPr>
          <a:xfrm>
            <a:off x="2328730" y="6058135"/>
            <a:ext cx="7128510" cy="908451"/>
          </a:xfrm>
        </p:spPr>
        <p:txBody>
          <a:bodyPr/>
          <a:lstStyle>
            <a:lvl1pPr marL="0" indent="0">
              <a:buNone/>
              <a:defRPr sz="1900"/>
            </a:lvl1pPr>
            <a:lvl2pPr marL="627873" indent="0">
              <a:buNone/>
              <a:defRPr sz="1600"/>
            </a:lvl2pPr>
            <a:lvl3pPr marL="1255746" indent="0">
              <a:buNone/>
              <a:defRPr sz="1400"/>
            </a:lvl3pPr>
            <a:lvl4pPr marL="1883618" indent="0">
              <a:buNone/>
              <a:defRPr sz="1200"/>
            </a:lvl4pPr>
            <a:lvl5pPr marL="2511491" indent="0">
              <a:buNone/>
              <a:defRPr sz="1200"/>
            </a:lvl5pPr>
            <a:lvl6pPr marL="3139364" indent="0">
              <a:buNone/>
              <a:defRPr sz="1200"/>
            </a:lvl6pPr>
            <a:lvl7pPr marL="3767237" indent="0">
              <a:buNone/>
              <a:defRPr sz="1200"/>
            </a:lvl7pPr>
            <a:lvl8pPr marL="4395109" indent="0">
              <a:buNone/>
              <a:defRPr sz="1200"/>
            </a:lvl8pPr>
            <a:lvl9pPr marL="5022982"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092365B-5D74-4E0C-80E9-2A0F2A73189C}"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9FA4D-F380-4D27-BAF4-F2DACC29F5C2}" type="slidenum">
              <a:rPr lang="en-US" smtClean="0"/>
              <a:t>‹#›</a:t>
            </a:fld>
            <a:endParaRPr lang="en-US"/>
          </a:p>
        </p:txBody>
      </p:sp>
    </p:spTree>
    <p:extLst>
      <p:ext uri="{BB962C8B-B14F-4D97-AF65-F5344CB8AC3E}">
        <p14:creationId xmlns:p14="http://schemas.microsoft.com/office/powerpoint/2010/main" val="192048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4043" y="309986"/>
            <a:ext cx="10692765" cy="1290108"/>
          </a:xfrm>
          <a:prstGeom prst="rect">
            <a:avLst/>
          </a:prstGeom>
        </p:spPr>
        <p:txBody>
          <a:bodyPr vert="horz" lIns="125575" tIns="62787" rIns="125575" bIns="62787" rtlCol="0" anchor="ctr">
            <a:normAutofit/>
          </a:bodyPr>
          <a:lstStyle/>
          <a:p>
            <a:r>
              <a:rPr lang="en-US"/>
              <a:t>Click to edit Master title style</a:t>
            </a:r>
          </a:p>
        </p:txBody>
      </p:sp>
      <p:sp>
        <p:nvSpPr>
          <p:cNvPr id="3" name="Text Placeholder 2"/>
          <p:cNvSpPr>
            <a:spLocks noGrp="1"/>
          </p:cNvSpPr>
          <p:nvPr>
            <p:ph type="body" idx="1"/>
          </p:nvPr>
        </p:nvSpPr>
        <p:spPr>
          <a:xfrm>
            <a:off x="594043" y="1806153"/>
            <a:ext cx="10692765" cy="5108471"/>
          </a:xfrm>
          <a:prstGeom prst="rect">
            <a:avLst/>
          </a:prstGeom>
        </p:spPr>
        <p:txBody>
          <a:bodyPr vert="horz" lIns="125575" tIns="62787" rIns="125575" bIns="627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94043" y="7174437"/>
            <a:ext cx="2772198" cy="412118"/>
          </a:xfrm>
          <a:prstGeom prst="rect">
            <a:avLst/>
          </a:prstGeom>
        </p:spPr>
        <p:txBody>
          <a:bodyPr vert="horz" lIns="125575" tIns="62787" rIns="125575" bIns="62787" rtlCol="0" anchor="ctr"/>
          <a:lstStyle>
            <a:lvl1pPr algn="l">
              <a:defRPr sz="1600">
                <a:solidFill>
                  <a:schemeClr val="tx1">
                    <a:tint val="75000"/>
                  </a:schemeClr>
                </a:solidFill>
              </a:defRPr>
            </a:lvl1pPr>
          </a:lstStyle>
          <a:p>
            <a:fld id="{507E78DA-6D72-468D-A545-C30E3B9EA512}" type="datetime1">
              <a:rPr lang="en-US" smtClean="0"/>
              <a:t>5/6/2024</a:t>
            </a:fld>
            <a:endParaRPr lang="en-US"/>
          </a:p>
        </p:txBody>
      </p:sp>
      <p:sp>
        <p:nvSpPr>
          <p:cNvPr id="5" name="Footer Placeholder 4"/>
          <p:cNvSpPr>
            <a:spLocks noGrp="1"/>
          </p:cNvSpPr>
          <p:nvPr>
            <p:ph type="ftr" sz="quarter" idx="3"/>
          </p:nvPr>
        </p:nvSpPr>
        <p:spPr>
          <a:xfrm>
            <a:off x="4059291" y="7174437"/>
            <a:ext cx="3762269" cy="412118"/>
          </a:xfrm>
          <a:prstGeom prst="rect">
            <a:avLst/>
          </a:prstGeom>
        </p:spPr>
        <p:txBody>
          <a:bodyPr vert="horz" lIns="125575" tIns="62787" rIns="125575" bIns="62787"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14609" y="7174437"/>
            <a:ext cx="2772198" cy="412118"/>
          </a:xfrm>
          <a:prstGeom prst="rect">
            <a:avLst/>
          </a:prstGeom>
        </p:spPr>
        <p:txBody>
          <a:bodyPr vert="horz" lIns="125575" tIns="62787" rIns="125575" bIns="62787" rtlCol="0" anchor="ctr"/>
          <a:lstStyle>
            <a:lvl1pPr algn="r">
              <a:defRPr sz="1600">
                <a:solidFill>
                  <a:schemeClr val="tx1">
                    <a:tint val="75000"/>
                  </a:schemeClr>
                </a:solidFill>
              </a:defRPr>
            </a:lvl1pPr>
          </a:lstStyle>
          <a:p>
            <a:fld id="{EAE9FA4D-F380-4D27-BAF4-F2DACC29F5C2}" type="slidenum">
              <a:rPr lang="en-US" smtClean="0"/>
              <a:t>‹#›</a:t>
            </a:fld>
            <a:endParaRPr lang="en-US"/>
          </a:p>
        </p:txBody>
      </p:sp>
    </p:spTree>
    <p:extLst>
      <p:ext uri="{BB962C8B-B14F-4D97-AF65-F5344CB8AC3E}">
        <p14:creationId xmlns:p14="http://schemas.microsoft.com/office/powerpoint/2010/main" val="916102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1255746" rtl="0" eaLnBrk="1" latinLnBrk="0" hangingPunct="1">
        <a:spcBef>
          <a:spcPct val="0"/>
        </a:spcBef>
        <a:buNone/>
        <a:defRPr sz="6000" kern="1200">
          <a:solidFill>
            <a:schemeClr val="tx1"/>
          </a:solidFill>
          <a:latin typeface="+mj-lt"/>
          <a:ea typeface="+mj-ea"/>
          <a:cs typeface="+mj-cs"/>
        </a:defRPr>
      </a:lvl1pPr>
    </p:titleStyle>
    <p:bodyStyle>
      <a:lvl1pPr marL="470905" indent="-470905" algn="l" defTabSz="1255746" rtl="0" eaLnBrk="1" latinLnBrk="0" hangingPunct="1">
        <a:spcBef>
          <a:spcPct val="20000"/>
        </a:spcBef>
        <a:buFont typeface="Arial" pitchFamily="34" charset="0"/>
        <a:buChar char="•"/>
        <a:defRPr sz="4400" kern="1200">
          <a:solidFill>
            <a:schemeClr val="tx1"/>
          </a:solidFill>
          <a:latin typeface="+mn-lt"/>
          <a:ea typeface="+mn-ea"/>
          <a:cs typeface="+mn-cs"/>
        </a:defRPr>
      </a:lvl1pPr>
      <a:lvl2pPr marL="1020293" indent="-392420" algn="l" defTabSz="1255746"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69682" indent="-313936" algn="l" defTabSz="1255746" rtl="0" eaLnBrk="1" latinLnBrk="0" hangingPunct="1">
        <a:spcBef>
          <a:spcPct val="20000"/>
        </a:spcBef>
        <a:buFont typeface="Arial" pitchFamily="34" charset="0"/>
        <a:buChar char="•"/>
        <a:defRPr sz="3300" kern="1200">
          <a:solidFill>
            <a:schemeClr val="tx1"/>
          </a:solidFill>
          <a:latin typeface="+mn-lt"/>
          <a:ea typeface="+mn-ea"/>
          <a:cs typeface="+mn-cs"/>
        </a:defRPr>
      </a:lvl3pPr>
      <a:lvl4pPr marL="2197555"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825427"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453300"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4081173"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709046"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336918" indent="-313936" algn="l" defTabSz="1255746"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55746" rtl="0" eaLnBrk="1" latinLnBrk="0" hangingPunct="1">
        <a:defRPr sz="2500" kern="1200">
          <a:solidFill>
            <a:schemeClr val="tx1"/>
          </a:solidFill>
          <a:latin typeface="+mn-lt"/>
          <a:ea typeface="+mn-ea"/>
          <a:cs typeface="+mn-cs"/>
        </a:defRPr>
      </a:lvl1pPr>
      <a:lvl2pPr marL="627873" algn="l" defTabSz="1255746" rtl="0" eaLnBrk="1" latinLnBrk="0" hangingPunct="1">
        <a:defRPr sz="2500" kern="1200">
          <a:solidFill>
            <a:schemeClr val="tx1"/>
          </a:solidFill>
          <a:latin typeface="+mn-lt"/>
          <a:ea typeface="+mn-ea"/>
          <a:cs typeface="+mn-cs"/>
        </a:defRPr>
      </a:lvl2pPr>
      <a:lvl3pPr marL="1255746" algn="l" defTabSz="1255746" rtl="0" eaLnBrk="1" latinLnBrk="0" hangingPunct="1">
        <a:defRPr sz="2500" kern="1200">
          <a:solidFill>
            <a:schemeClr val="tx1"/>
          </a:solidFill>
          <a:latin typeface="+mn-lt"/>
          <a:ea typeface="+mn-ea"/>
          <a:cs typeface="+mn-cs"/>
        </a:defRPr>
      </a:lvl3pPr>
      <a:lvl4pPr marL="1883618" algn="l" defTabSz="1255746" rtl="0" eaLnBrk="1" latinLnBrk="0" hangingPunct="1">
        <a:defRPr sz="2500" kern="1200">
          <a:solidFill>
            <a:schemeClr val="tx1"/>
          </a:solidFill>
          <a:latin typeface="+mn-lt"/>
          <a:ea typeface="+mn-ea"/>
          <a:cs typeface="+mn-cs"/>
        </a:defRPr>
      </a:lvl4pPr>
      <a:lvl5pPr marL="2511491" algn="l" defTabSz="1255746" rtl="0" eaLnBrk="1" latinLnBrk="0" hangingPunct="1">
        <a:defRPr sz="2500" kern="1200">
          <a:solidFill>
            <a:schemeClr val="tx1"/>
          </a:solidFill>
          <a:latin typeface="+mn-lt"/>
          <a:ea typeface="+mn-ea"/>
          <a:cs typeface="+mn-cs"/>
        </a:defRPr>
      </a:lvl5pPr>
      <a:lvl6pPr marL="3139364" algn="l" defTabSz="1255746" rtl="0" eaLnBrk="1" latinLnBrk="0" hangingPunct="1">
        <a:defRPr sz="2500" kern="1200">
          <a:solidFill>
            <a:schemeClr val="tx1"/>
          </a:solidFill>
          <a:latin typeface="+mn-lt"/>
          <a:ea typeface="+mn-ea"/>
          <a:cs typeface="+mn-cs"/>
        </a:defRPr>
      </a:lvl6pPr>
      <a:lvl7pPr marL="3767237" algn="l" defTabSz="1255746" rtl="0" eaLnBrk="1" latinLnBrk="0" hangingPunct="1">
        <a:defRPr sz="2500" kern="1200">
          <a:solidFill>
            <a:schemeClr val="tx1"/>
          </a:solidFill>
          <a:latin typeface="+mn-lt"/>
          <a:ea typeface="+mn-ea"/>
          <a:cs typeface="+mn-cs"/>
        </a:defRPr>
      </a:lvl7pPr>
      <a:lvl8pPr marL="4395109" algn="l" defTabSz="1255746" rtl="0" eaLnBrk="1" latinLnBrk="0" hangingPunct="1">
        <a:defRPr sz="2500" kern="1200">
          <a:solidFill>
            <a:schemeClr val="tx1"/>
          </a:solidFill>
          <a:latin typeface="+mn-lt"/>
          <a:ea typeface="+mn-ea"/>
          <a:cs typeface="+mn-cs"/>
        </a:defRPr>
      </a:lvl8pPr>
      <a:lvl9pPr marL="5022982" algn="l" defTabSz="1255746"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001" y="-9558"/>
            <a:ext cx="11914379" cy="775976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92056" y="688058"/>
            <a:ext cx="8247619" cy="1490792"/>
          </a:xfrm>
          <a:prstGeom prst="rect">
            <a:avLst/>
          </a:prstGeom>
        </p:spPr>
        <p:txBody>
          <a:bodyPr vert="horz" lIns="91440" tIns="45720" rIns="91440" bIns="45720" rtlCol="0" anchor="t">
            <a:normAutofit/>
          </a:bodyPr>
          <a:lstStyle/>
          <a:p>
            <a:r>
              <a:rPr lang="id-ID"/>
              <a:t>Klik untuk mengedit gaya judul Master</a:t>
            </a:r>
            <a:endParaRPr lang="en-US" dirty="0"/>
          </a:p>
        </p:txBody>
      </p:sp>
      <p:sp>
        <p:nvSpPr>
          <p:cNvPr id="3" name="Text Placeholder 2"/>
          <p:cNvSpPr>
            <a:spLocks noGrp="1"/>
          </p:cNvSpPr>
          <p:nvPr>
            <p:ph type="body" idx="1"/>
          </p:nvPr>
        </p:nvSpPr>
        <p:spPr>
          <a:xfrm>
            <a:off x="792055" y="2438666"/>
            <a:ext cx="8247620" cy="4380243"/>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2"/>
          </p:nvPr>
        </p:nvSpPr>
        <p:spPr>
          <a:xfrm>
            <a:off x="7023082" y="6818909"/>
            <a:ext cx="888897" cy="412118"/>
          </a:xfrm>
          <a:prstGeom prst="rect">
            <a:avLst/>
          </a:prstGeom>
        </p:spPr>
        <p:txBody>
          <a:bodyPr vert="horz" lIns="91440" tIns="45720" rIns="91440" bIns="45720" rtlCol="0" anchor="ctr"/>
          <a:lstStyle>
            <a:lvl1pPr algn="r">
              <a:defRPr sz="1016">
                <a:solidFill>
                  <a:schemeClr val="tx1">
                    <a:tint val="75000"/>
                  </a:schemeClr>
                </a:solidFill>
              </a:defRPr>
            </a:lvl1pPr>
          </a:lstStyle>
          <a:p>
            <a:fld id="{B5652403-F351-47EA-A819-A1E97E27F2F0}" type="datetime1">
              <a:rPr lang="en-US" smtClean="0"/>
              <a:t>5/6/2024</a:t>
            </a:fld>
            <a:endParaRPr lang="en-US"/>
          </a:p>
        </p:txBody>
      </p:sp>
      <p:sp>
        <p:nvSpPr>
          <p:cNvPr id="5" name="Footer Placeholder 4"/>
          <p:cNvSpPr>
            <a:spLocks noGrp="1"/>
          </p:cNvSpPr>
          <p:nvPr>
            <p:ph type="ftr" sz="quarter" idx="3"/>
          </p:nvPr>
        </p:nvSpPr>
        <p:spPr>
          <a:xfrm>
            <a:off x="792056" y="6818909"/>
            <a:ext cx="6006655" cy="412118"/>
          </a:xfrm>
          <a:prstGeom prst="rect">
            <a:avLst/>
          </a:prstGeom>
        </p:spPr>
        <p:txBody>
          <a:bodyPr vert="horz" lIns="91440" tIns="45720" rIns="91440" bIns="45720" rtlCol="0" anchor="ctr"/>
          <a:lstStyle>
            <a:lvl1pPr algn="l">
              <a:defRPr sz="101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373604" y="6818909"/>
            <a:ext cx="666073" cy="412118"/>
          </a:xfrm>
          <a:prstGeom prst="rect">
            <a:avLst/>
          </a:prstGeom>
        </p:spPr>
        <p:txBody>
          <a:bodyPr vert="horz" lIns="91440" tIns="45720" rIns="91440" bIns="45720" rtlCol="0" anchor="ctr"/>
          <a:lstStyle>
            <a:lvl1pPr algn="r">
              <a:defRPr sz="1016">
                <a:solidFill>
                  <a:schemeClr val="accent1"/>
                </a:solidFill>
              </a:defRPr>
            </a:lvl1pPr>
          </a:lstStyle>
          <a:p>
            <a:fld id="{EAE9FA4D-F380-4D27-BAF4-F2DACC29F5C2}" type="slidenum">
              <a:rPr lang="en-US" smtClean="0"/>
              <a:t>‹#›</a:t>
            </a:fld>
            <a:endParaRPr lang="en-US"/>
          </a:p>
        </p:txBody>
      </p:sp>
    </p:spTree>
    <p:extLst>
      <p:ext uri="{BB962C8B-B14F-4D97-AF65-F5344CB8AC3E}">
        <p14:creationId xmlns:p14="http://schemas.microsoft.com/office/powerpoint/2010/main" val="4130758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516042" rtl="0" eaLnBrk="1" latinLnBrk="0" hangingPunct="1">
        <a:spcBef>
          <a:spcPct val="0"/>
        </a:spcBef>
        <a:buNone/>
        <a:defRPr sz="4063"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7031" indent="-387031" algn="l" defTabSz="516042" rtl="0" eaLnBrk="1" latinLnBrk="0" hangingPunct="1">
        <a:spcBef>
          <a:spcPts val="1129"/>
        </a:spcBef>
        <a:spcAft>
          <a:spcPts val="0"/>
        </a:spcAft>
        <a:buClr>
          <a:schemeClr val="accent1"/>
        </a:buClr>
        <a:buSzPct val="80000"/>
        <a:buFont typeface="Wingdings 3" charset="2"/>
        <a:buChar char=""/>
        <a:defRPr sz="2032" kern="1200">
          <a:solidFill>
            <a:schemeClr val="tx1">
              <a:lumMod val="75000"/>
              <a:lumOff val="25000"/>
            </a:schemeClr>
          </a:solidFill>
          <a:latin typeface="+mn-lt"/>
          <a:ea typeface="+mn-ea"/>
          <a:cs typeface="+mn-cs"/>
        </a:defRPr>
      </a:lvl1pPr>
      <a:lvl2pPr marL="838568" indent="-322526" algn="l" defTabSz="516042" rtl="0" eaLnBrk="1" latinLnBrk="0" hangingPunct="1">
        <a:spcBef>
          <a:spcPts val="1129"/>
        </a:spcBef>
        <a:spcAft>
          <a:spcPts val="0"/>
        </a:spcAft>
        <a:buClr>
          <a:schemeClr val="accent1"/>
        </a:buClr>
        <a:buSzPct val="80000"/>
        <a:buFont typeface="Wingdings 3" charset="2"/>
        <a:buChar char=""/>
        <a:defRPr sz="1806" kern="1200">
          <a:solidFill>
            <a:schemeClr val="tx1">
              <a:lumMod val="75000"/>
              <a:lumOff val="25000"/>
            </a:schemeClr>
          </a:solidFill>
          <a:latin typeface="+mn-lt"/>
          <a:ea typeface="+mn-ea"/>
          <a:cs typeface="+mn-cs"/>
        </a:defRPr>
      </a:lvl2pPr>
      <a:lvl3pPr marL="1290104" indent="-258021" algn="l" defTabSz="516042" rtl="0" eaLnBrk="1" latinLnBrk="0" hangingPunct="1">
        <a:spcBef>
          <a:spcPts val="1129"/>
        </a:spcBef>
        <a:spcAft>
          <a:spcPts val="0"/>
        </a:spcAft>
        <a:buClr>
          <a:schemeClr val="accent1"/>
        </a:buClr>
        <a:buSzPct val="80000"/>
        <a:buFont typeface="Wingdings 3" charset="2"/>
        <a:buChar char=""/>
        <a:defRPr sz="1580" kern="1200">
          <a:solidFill>
            <a:schemeClr val="tx1">
              <a:lumMod val="75000"/>
              <a:lumOff val="25000"/>
            </a:schemeClr>
          </a:solidFill>
          <a:latin typeface="+mn-lt"/>
          <a:ea typeface="+mn-ea"/>
          <a:cs typeface="+mn-cs"/>
        </a:defRPr>
      </a:lvl3pPr>
      <a:lvl4pPr marL="1806146"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4pPr>
      <a:lvl5pPr marL="2322187"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5pPr>
      <a:lvl6pPr marL="2838229"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6pPr>
      <a:lvl7pPr marL="3354271"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7pPr>
      <a:lvl8pPr marL="3870312"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8pPr>
      <a:lvl9pPr marL="4386354" indent="-258021" algn="l" defTabSz="516042" rtl="0" eaLnBrk="1" latinLnBrk="0" hangingPunct="1">
        <a:spcBef>
          <a:spcPts val="1129"/>
        </a:spcBef>
        <a:spcAft>
          <a:spcPts val="0"/>
        </a:spcAft>
        <a:buClr>
          <a:schemeClr val="accent1"/>
        </a:buClr>
        <a:buSzPct val="80000"/>
        <a:buFont typeface="Wingdings 3" charset="2"/>
        <a:buChar char=""/>
        <a:defRPr sz="1354" kern="1200">
          <a:solidFill>
            <a:schemeClr val="tx1">
              <a:lumMod val="75000"/>
              <a:lumOff val="25000"/>
            </a:schemeClr>
          </a:solidFill>
          <a:latin typeface="+mn-lt"/>
          <a:ea typeface="+mn-ea"/>
          <a:cs typeface="+mn-cs"/>
        </a:defRPr>
      </a:lvl9pPr>
    </p:bodyStyle>
    <p:otherStyle>
      <a:defPPr>
        <a:defRPr lang="en-US"/>
      </a:defPPr>
      <a:lvl1pPr marL="0" algn="l" defTabSz="516042" rtl="0" eaLnBrk="1" latinLnBrk="0" hangingPunct="1">
        <a:defRPr sz="2032" kern="1200">
          <a:solidFill>
            <a:schemeClr val="tx1"/>
          </a:solidFill>
          <a:latin typeface="+mn-lt"/>
          <a:ea typeface="+mn-ea"/>
          <a:cs typeface="+mn-cs"/>
        </a:defRPr>
      </a:lvl1pPr>
      <a:lvl2pPr marL="516042" algn="l" defTabSz="516042" rtl="0" eaLnBrk="1" latinLnBrk="0" hangingPunct="1">
        <a:defRPr sz="2032" kern="1200">
          <a:solidFill>
            <a:schemeClr val="tx1"/>
          </a:solidFill>
          <a:latin typeface="+mn-lt"/>
          <a:ea typeface="+mn-ea"/>
          <a:cs typeface="+mn-cs"/>
        </a:defRPr>
      </a:lvl2pPr>
      <a:lvl3pPr marL="1032083" algn="l" defTabSz="516042" rtl="0" eaLnBrk="1" latinLnBrk="0" hangingPunct="1">
        <a:defRPr sz="2032" kern="1200">
          <a:solidFill>
            <a:schemeClr val="tx1"/>
          </a:solidFill>
          <a:latin typeface="+mn-lt"/>
          <a:ea typeface="+mn-ea"/>
          <a:cs typeface="+mn-cs"/>
        </a:defRPr>
      </a:lvl3pPr>
      <a:lvl4pPr marL="1548125" algn="l" defTabSz="516042" rtl="0" eaLnBrk="1" latinLnBrk="0" hangingPunct="1">
        <a:defRPr sz="2032" kern="1200">
          <a:solidFill>
            <a:schemeClr val="tx1"/>
          </a:solidFill>
          <a:latin typeface="+mn-lt"/>
          <a:ea typeface="+mn-ea"/>
          <a:cs typeface="+mn-cs"/>
        </a:defRPr>
      </a:lvl4pPr>
      <a:lvl5pPr marL="2064167" algn="l" defTabSz="516042" rtl="0" eaLnBrk="1" latinLnBrk="0" hangingPunct="1">
        <a:defRPr sz="2032" kern="1200">
          <a:solidFill>
            <a:schemeClr val="tx1"/>
          </a:solidFill>
          <a:latin typeface="+mn-lt"/>
          <a:ea typeface="+mn-ea"/>
          <a:cs typeface="+mn-cs"/>
        </a:defRPr>
      </a:lvl5pPr>
      <a:lvl6pPr marL="2580208" algn="l" defTabSz="516042" rtl="0" eaLnBrk="1" latinLnBrk="0" hangingPunct="1">
        <a:defRPr sz="2032" kern="1200">
          <a:solidFill>
            <a:schemeClr val="tx1"/>
          </a:solidFill>
          <a:latin typeface="+mn-lt"/>
          <a:ea typeface="+mn-ea"/>
          <a:cs typeface="+mn-cs"/>
        </a:defRPr>
      </a:lvl6pPr>
      <a:lvl7pPr marL="3096250" algn="l" defTabSz="516042" rtl="0" eaLnBrk="1" latinLnBrk="0" hangingPunct="1">
        <a:defRPr sz="2032" kern="1200">
          <a:solidFill>
            <a:schemeClr val="tx1"/>
          </a:solidFill>
          <a:latin typeface="+mn-lt"/>
          <a:ea typeface="+mn-ea"/>
          <a:cs typeface="+mn-cs"/>
        </a:defRPr>
      </a:lvl7pPr>
      <a:lvl8pPr marL="3612291" algn="l" defTabSz="516042" rtl="0" eaLnBrk="1" latinLnBrk="0" hangingPunct="1">
        <a:defRPr sz="2032" kern="1200">
          <a:solidFill>
            <a:schemeClr val="tx1"/>
          </a:solidFill>
          <a:latin typeface="+mn-lt"/>
          <a:ea typeface="+mn-ea"/>
          <a:cs typeface="+mn-cs"/>
        </a:defRPr>
      </a:lvl8pPr>
      <a:lvl9pPr marL="4128333" algn="l" defTabSz="516042" rtl="0" eaLnBrk="1" latinLnBrk="0" hangingPunct="1">
        <a:defRPr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9.png"/><Relationship Id="rId4" Type="http://schemas.openxmlformats.org/officeDocument/2006/relationships/diagramQuickStyle" Target="../diagrams/quickStyle1.xml"/><Relationship Id="rId9"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HP\AppData\Local\Microsoft\Windows\INetCache\IE\BFE6CF8M\filler_fountain_pen_writing_implement_leave_writing_utensil_office_supplies_notes_black-1200272[1].jpg"/>
          <p:cNvPicPr>
            <a:picLocks noChangeAspect="1" noChangeArrowheads="1"/>
          </p:cNvPicPr>
          <p:nvPr/>
        </p:nvPicPr>
        <p:blipFill rotWithShape="1">
          <a:blip r:embed="rId2">
            <a:extLst>
              <a:ext uri="{28A0092B-C50C-407E-A947-70E740481C1C}">
                <a14:useLocalDpi xmlns:a14="http://schemas.microsoft.com/office/drawing/2010/main" val="0"/>
              </a:ext>
            </a:extLst>
          </a:blip>
          <a:srcRect l="36033" r="42440"/>
          <a:stretch/>
        </p:blipFill>
        <p:spPr bwMode="auto">
          <a:xfrm>
            <a:off x="8915400" y="0"/>
            <a:ext cx="3100065" cy="77406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HP\AppData\Local\Microsoft\Windows\INetCache\IE\BFE6CF8M\filler_fountain_pen_writing_implement_leave_writing_utensil_office_supplies_notes_black-1200272[1].jpg"/>
          <p:cNvPicPr>
            <a:picLocks noChangeAspect="1" noChangeArrowheads="1"/>
          </p:cNvPicPr>
          <p:nvPr/>
        </p:nvPicPr>
        <p:blipFill rotWithShape="1">
          <a:blip r:embed="rId2">
            <a:extLst>
              <a:ext uri="{28A0092B-C50C-407E-A947-70E740481C1C}">
                <a14:useLocalDpi xmlns:a14="http://schemas.microsoft.com/office/drawing/2010/main" val="0"/>
              </a:ext>
            </a:extLst>
          </a:blip>
          <a:srcRect l="30783" t="16584" r="42440" b="12084"/>
          <a:stretch/>
        </p:blipFill>
        <p:spPr bwMode="auto">
          <a:xfrm>
            <a:off x="8159262" y="1283677"/>
            <a:ext cx="3856203" cy="5521570"/>
          </a:xfrm>
          <a:prstGeom prst="rect">
            <a:avLst/>
          </a:prstGeom>
          <a:noFill/>
          <a:extLst>
            <a:ext uri="{909E8E84-426E-40DD-AFC4-6F175D3DCCD1}">
              <a14:hiddenFill xmlns:a14="http://schemas.microsoft.com/office/drawing/2010/main">
                <a:solidFill>
                  <a:srgbClr val="FFFFFF"/>
                </a:solidFill>
              </a14:hiddenFill>
            </a:ext>
          </a:extLst>
        </p:spPr>
      </p:pic>
      <p:sp>
        <p:nvSpPr>
          <p:cNvPr id="2" name="Chevron 1"/>
          <p:cNvSpPr/>
          <p:nvPr/>
        </p:nvSpPr>
        <p:spPr>
          <a:xfrm rot="10800000">
            <a:off x="6444481" y="0"/>
            <a:ext cx="4176464" cy="7740650"/>
          </a:xfrm>
          <a:prstGeom prst="chevron">
            <a:avLst>
              <a:gd name="adj" fmla="val 52939"/>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grpSp>
        <p:nvGrpSpPr>
          <p:cNvPr id="11" name="Group 10"/>
          <p:cNvGrpSpPr/>
          <p:nvPr/>
        </p:nvGrpSpPr>
        <p:grpSpPr>
          <a:xfrm>
            <a:off x="828205" y="269925"/>
            <a:ext cx="3240012" cy="744897"/>
            <a:chOff x="2519327" y="5475944"/>
            <a:chExt cx="3815685" cy="877247"/>
          </a:xfrm>
        </p:grpSpPr>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5"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3" name="TextBox 4">
            <a:extLst>
              <a:ext uri="{FF2B5EF4-FFF2-40B4-BE49-F238E27FC236}">
                <a16:creationId xmlns:a16="http://schemas.microsoft.com/office/drawing/2014/main" id="{F3009A38-5E38-DFD6-280C-842FDA078281}"/>
              </a:ext>
            </a:extLst>
          </p:cNvPr>
          <p:cNvSpPr txBox="1"/>
          <p:nvPr/>
        </p:nvSpPr>
        <p:spPr>
          <a:xfrm>
            <a:off x="828205" y="1494061"/>
            <a:ext cx="5976316" cy="2585323"/>
          </a:xfrm>
          <a:prstGeom prst="rect">
            <a:avLst/>
          </a:prstGeom>
          <a:noFill/>
        </p:spPr>
        <p:txBody>
          <a:bodyPr wrap="square" rtlCol="0">
            <a:spAutoFit/>
          </a:bodyPr>
          <a:lstStyle/>
          <a:p>
            <a:r>
              <a:rPr lang="en-US" sz="5400" dirty="0">
                <a:solidFill>
                  <a:schemeClr val="tx2">
                    <a:lumMod val="50000"/>
                  </a:schemeClr>
                </a:solidFill>
                <a:latin typeface="Arial Black" pitchFamily="34" charset="0"/>
              </a:rPr>
              <a:t>PENERIMAAN PESERTA DIDIK BARU</a:t>
            </a:r>
          </a:p>
        </p:txBody>
      </p:sp>
      <p:sp>
        <p:nvSpPr>
          <p:cNvPr id="4" name="TextBox 5">
            <a:extLst>
              <a:ext uri="{FF2B5EF4-FFF2-40B4-BE49-F238E27FC236}">
                <a16:creationId xmlns:a16="http://schemas.microsoft.com/office/drawing/2014/main" id="{2ADAA226-8BFC-0D87-831C-33E0C2A0B07C}"/>
              </a:ext>
            </a:extLst>
          </p:cNvPr>
          <p:cNvSpPr txBox="1"/>
          <p:nvPr/>
        </p:nvSpPr>
        <p:spPr>
          <a:xfrm>
            <a:off x="852846" y="4231784"/>
            <a:ext cx="5951676" cy="1384995"/>
          </a:xfrm>
          <a:prstGeom prst="rect">
            <a:avLst/>
          </a:prstGeom>
          <a:noFill/>
        </p:spPr>
        <p:txBody>
          <a:bodyPr wrap="square" rtlCol="0">
            <a:spAutoFit/>
          </a:bodyPr>
          <a:lstStyle/>
          <a:p>
            <a:r>
              <a:rPr lang="en-US" sz="2800" dirty="0">
                <a:solidFill>
                  <a:srgbClr val="E66800"/>
                </a:solidFill>
                <a:latin typeface="Arial Black" pitchFamily="34" charset="0"/>
              </a:rPr>
              <a:t>JENJANG PAUD, SD DAN SMP</a:t>
            </a:r>
          </a:p>
          <a:p>
            <a:r>
              <a:rPr lang="en-US" sz="2800" dirty="0">
                <a:solidFill>
                  <a:srgbClr val="E66800"/>
                </a:solidFill>
                <a:latin typeface="Arial Black" pitchFamily="34" charset="0"/>
              </a:rPr>
              <a:t>KOTA MADIUN </a:t>
            </a:r>
          </a:p>
          <a:p>
            <a:r>
              <a:rPr lang="en-US" sz="2800" dirty="0">
                <a:solidFill>
                  <a:srgbClr val="E66800"/>
                </a:solidFill>
                <a:latin typeface="Arial Black" pitchFamily="34" charset="0"/>
              </a:rPr>
              <a:t>TAHUN AJARAN 2024/2025</a:t>
            </a:r>
          </a:p>
        </p:txBody>
      </p:sp>
    </p:spTree>
    <p:extLst>
      <p:ext uri="{BB962C8B-B14F-4D97-AF65-F5344CB8AC3E}">
        <p14:creationId xmlns:p14="http://schemas.microsoft.com/office/powerpoint/2010/main" val="410905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SYARAT USIA</a:t>
            </a:r>
          </a:p>
        </p:txBody>
      </p:sp>
      <p:sp>
        <p:nvSpPr>
          <p:cNvPr id="6" name="TextBox 5"/>
          <p:cNvSpPr txBox="1"/>
          <p:nvPr/>
        </p:nvSpPr>
        <p:spPr>
          <a:xfrm>
            <a:off x="828205" y="1494061"/>
            <a:ext cx="9614036" cy="3444404"/>
          </a:xfrm>
          <a:prstGeom prst="rect">
            <a:avLst/>
          </a:prstGeom>
          <a:noFill/>
        </p:spPr>
        <p:txBody>
          <a:bodyPr wrap="square" rtlCol="0">
            <a:spAutoFit/>
          </a:bodyPr>
          <a:lstStyle/>
          <a:p>
            <a:pPr algn="just">
              <a:lnSpc>
                <a:spcPct val="132000"/>
              </a:lnSpc>
            </a:pPr>
            <a:r>
              <a:rPr lang="en-US" sz="2800" dirty="0">
                <a:effectLst/>
                <a:latin typeface="Arial" panose="020B0604020202020204" pitchFamily="34" charset="0"/>
                <a:ea typeface="Times New Roman" panose="02020603050405020304" pitchFamily="18" charset="0"/>
                <a:cs typeface="Arial" panose="020B0604020202020204" pitchFamily="34" charset="0"/>
              </a:rPr>
              <a:t>P</a:t>
            </a:r>
            <a:r>
              <a:rPr lang="id-ID" sz="2800" dirty="0" err="1">
                <a:effectLst/>
                <a:latin typeface="Arial" panose="020B0604020202020204" pitchFamily="34" charset="0"/>
                <a:ea typeface="Times New Roman" panose="02020603050405020304" pitchFamily="18" charset="0"/>
                <a:cs typeface="Arial" panose="020B0604020202020204" pitchFamily="34" charset="0"/>
              </a:rPr>
              <a:t>ersyaratan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usia</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id-ID" sz="2800" dirty="0">
              <a:effectLst/>
              <a:latin typeface="Arial" panose="020B0604020202020204" pitchFamily="34" charset="0"/>
              <a:ea typeface="Times New Roman" panose="02020603050405020304" pitchFamily="18" charset="0"/>
              <a:cs typeface="Arial" panose="020B0604020202020204" pitchFamily="34" charset="0"/>
            </a:endParaRPr>
          </a:p>
          <a:p>
            <a:pPr marL="508000" lvl="0" indent="-508000" algn="just">
              <a:lnSpc>
                <a:spcPct val="132000"/>
              </a:lnSpc>
              <a:buFont typeface="+mj-lt"/>
              <a:buAutoNum type="alphaLcPeriod"/>
            </a:pP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akta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kelahiran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508000" lvl="0" indent="-508000" algn="just">
              <a:lnSpc>
                <a:spcPct val="132000"/>
              </a:lnSpc>
              <a:buFont typeface="+mj-lt"/>
              <a:buAutoNum type="alphaLcPeriod"/>
            </a:pP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surat</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keterangan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lahir</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yang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dikeluarkan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oleh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pihak</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yang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berwenang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dilegalisir</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oleh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lurah</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kepala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pejabat</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setempat</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lain yang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berwenang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sesuai</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dengan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domisili</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peserta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didik</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b="1" dirty="0">
              <a:solidFill>
                <a:schemeClr val="tx2">
                  <a:lumMod val="50000"/>
                </a:schemeClr>
              </a:solidFill>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134545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KARTU KELUARGA (KK)</a:t>
            </a:r>
          </a:p>
        </p:txBody>
      </p:sp>
      <p:sp>
        <p:nvSpPr>
          <p:cNvPr id="6" name="TextBox 5"/>
          <p:cNvSpPr txBox="1"/>
          <p:nvPr/>
        </p:nvSpPr>
        <p:spPr>
          <a:xfrm>
            <a:off x="828205" y="1494061"/>
            <a:ext cx="9614036" cy="954107"/>
          </a:xfrm>
          <a:prstGeom prst="rect">
            <a:avLst/>
          </a:prstGeom>
          <a:noFill/>
        </p:spPr>
        <p:txBody>
          <a:bodyPr wrap="square" rtlCol="0">
            <a:spAutoFit/>
          </a:bodyPr>
          <a:lstStyle/>
          <a:p>
            <a:pPr marL="508000" lvl="0" indent="-508000" algn="just">
              <a:buClr>
                <a:srgbClr val="000000"/>
              </a:buClr>
            </a:pPr>
            <a:r>
              <a:rPr lang="en-US" sz="2800" dirty="0">
                <a:latin typeface="Arial" panose="020B0604020202020204" pitchFamily="34" charset="0"/>
                <a:ea typeface="Times New Roman" panose="02020603050405020304" pitchFamily="18" charset="0"/>
                <a:cs typeface="Arial" panose="020B0604020202020204" pitchFamily="34" charset="0"/>
              </a:rPr>
              <a:t>1.	</a:t>
            </a:r>
            <a:r>
              <a:rPr lang="en-US" sz="2800" dirty="0" err="1">
                <a:latin typeface="Arial" panose="020B0604020202020204" pitchFamily="34" charset="0"/>
                <a:ea typeface="Times New Roman" panose="02020603050405020304" pitchFamily="18" charset="0"/>
                <a:cs typeface="Arial" panose="020B0604020202020204" pitchFamily="34" charset="0"/>
              </a:rPr>
              <a:t>K</a:t>
            </a:r>
            <a:r>
              <a:rPr lang="en-US" sz="2800" dirty="0" err="1">
                <a:effectLst/>
                <a:latin typeface="Arial" panose="020B0604020202020204" pitchFamily="34" charset="0"/>
                <a:ea typeface="Times New Roman" panose="02020603050405020304" pitchFamily="18" charset="0"/>
                <a:cs typeface="Arial" panose="020B0604020202020204" pitchFamily="34" charset="0"/>
              </a:rPr>
              <a:t>artu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a:t>
            </a:r>
            <a:r>
              <a:rPr lang="en-US" sz="2800" dirty="0" err="1">
                <a:effectLst/>
                <a:latin typeface="Arial" panose="020B0604020202020204" pitchFamily="34" charset="0"/>
                <a:ea typeface="Times New Roman" panose="02020603050405020304" pitchFamily="18" charset="0"/>
                <a:cs typeface="Arial" panose="020B0604020202020204" pitchFamily="34" charset="0"/>
              </a:rPr>
              <a:t>eluarga</a:t>
            </a:r>
            <a:r>
              <a:rPr lang="en-US" sz="2800" dirty="0">
                <a:effectLst/>
                <a:latin typeface="Arial" panose="020B0604020202020204" pitchFamily="34" charset="0"/>
                <a:ea typeface="Times New Roman" panose="02020603050405020304" pitchFamily="18" charset="0"/>
                <a:cs typeface="Arial" panose="020B0604020202020204" pitchFamily="34" charset="0"/>
              </a:rPr>
              <a:t> yang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800" dirty="0">
                <a:effectLst/>
                <a:latin typeface="Arial" panose="020B0604020202020204" pitchFamily="34" charset="0"/>
                <a:ea typeface="Times New Roman" panose="02020603050405020304" pitchFamily="18" charset="0"/>
                <a:cs typeface="Arial" panose="020B0604020202020204" pitchFamily="34" charset="0"/>
              </a:rPr>
              <a:t> paling </a:t>
            </a:r>
            <a:r>
              <a:rPr lang="en-US" sz="2800" dirty="0" err="1">
                <a:effectLst/>
                <a:latin typeface="Arial" panose="020B0604020202020204" pitchFamily="34" charset="0"/>
                <a:ea typeface="Times New Roman" panose="02020603050405020304" pitchFamily="18" charset="0"/>
                <a:cs typeface="Arial" panose="020B0604020202020204" pitchFamily="34" charset="0"/>
              </a:rPr>
              <a:t>singkat</a:t>
            </a:r>
            <a:r>
              <a:rPr lang="en-US" sz="2800" dirty="0">
                <a:effectLst/>
                <a:latin typeface="Arial" panose="020B0604020202020204" pitchFamily="34" charset="0"/>
                <a:ea typeface="Times New Roman" panose="02020603050405020304" pitchFamily="18" charset="0"/>
                <a:cs typeface="Arial" panose="020B0604020202020204" pitchFamily="34" charset="0"/>
              </a:rPr>
              <a:t> 1 (</a:t>
            </a:r>
            <a:r>
              <a:rPr lang="en-US" sz="2800" dirty="0" err="1">
                <a:effectLst/>
                <a:latin typeface="Arial" panose="020B0604020202020204" pitchFamily="34" charset="0"/>
                <a:ea typeface="Times New Roman" panose="02020603050405020304" pitchFamily="18" charset="0"/>
                <a:cs typeface="Arial" panose="020B0604020202020204" pitchFamily="34" charset="0"/>
              </a:rPr>
              <a:t>satu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tahun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sebelum</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800" dirty="0">
                <a:effectLst/>
                <a:latin typeface="Arial" panose="020B0604020202020204" pitchFamily="34" charset="0"/>
                <a:ea typeface="Times New Roman" panose="02020603050405020304" pitchFamily="18" charset="0"/>
                <a:cs typeface="Arial" panose="020B0604020202020204" pitchFamily="34" charset="0"/>
              </a:rPr>
              <a:t> 10</a:t>
            </a:r>
            <a:r>
              <a:rPr lang="en-GB" sz="2800" dirty="0">
                <a:effectLst/>
                <a:latin typeface="Arial" panose="020B0604020202020204" pitchFamily="34" charset="0"/>
                <a:ea typeface="Times New Roman" panose="02020603050405020304" pitchFamily="18" charset="0"/>
                <a:cs typeface="Arial" panose="020B0604020202020204" pitchFamily="34" charset="0"/>
              </a:rPr>
              <a:t> </a:t>
            </a:r>
            <a:r>
              <a:rPr lang="en-GB" sz="2800" dirty="0" err="1">
                <a:effectLst/>
                <a:latin typeface="Arial" panose="020B0604020202020204" pitchFamily="34" charset="0"/>
                <a:ea typeface="Times New Roman" panose="02020603050405020304" pitchFamily="18" charset="0"/>
                <a:cs typeface="Arial" panose="020B0604020202020204" pitchFamily="34" charset="0"/>
              </a:rPr>
              <a:t>Juni</a:t>
            </a:r>
            <a:r>
              <a:rPr lang="en-GB" sz="2800" dirty="0">
                <a:effectLst/>
                <a:latin typeface="Arial" panose="020B0604020202020204" pitchFamily="34" charset="0"/>
                <a:ea typeface="Times New Roman" panose="02020603050405020304" pitchFamily="18" charset="0"/>
                <a:cs typeface="Arial" panose="020B0604020202020204" pitchFamily="34" charset="0"/>
              </a:rPr>
              <a:t> 2024</a:t>
            </a:r>
            <a:endParaRPr lang="en-US" sz="2800" b="1" dirty="0">
              <a:solidFill>
                <a:schemeClr val="tx2">
                  <a:lumMod val="50000"/>
                </a:schemeClr>
              </a:solidFill>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777879" y="2676961"/>
            <a:ext cx="10091809" cy="4154984"/>
          </a:xfrm>
          <a:prstGeom prst="rect">
            <a:avLst/>
          </a:prstGeom>
          <a:noFill/>
        </p:spPr>
        <p:txBody>
          <a:bodyPr wrap="square" rtlCol="0">
            <a:spAutoFit/>
          </a:bodyPr>
          <a:lstStyle/>
          <a:p>
            <a:pPr marL="508000" lvl="4" indent="-457200" algn="just"/>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 hal kartu keluarga tidak dimiliki oleh calon peserta didik karena keadaan tertentu, maka dapat diganti dengan surat keterangan yang menyatakan domisili yang diterbitkan oleh lurah atau pejabat lain yang berwenang tanpa dibatasi masa mulai berdomisili, dan melampirkan foto </a:t>
            </a:r>
            <a:r>
              <a:rPr lang="id-ID"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copy</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surat keputusan dari Badan Penanggulangan Bencana Daerah (BPBD) setempat tentang status keadaan bencana.</a:t>
            </a:r>
            <a:endPar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508000" lvl="4" indent="-50800" algn="just"/>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Keadaan tertentu meliputi:</a:t>
            </a: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bencana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alam</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bencana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diantaranya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pengungsi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akibat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kerusuhan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konflik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209652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KARTU KELUARGA (KK)</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99865" y="1278037"/>
            <a:ext cx="9649072" cy="4893647"/>
          </a:xfrm>
          <a:prstGeom prst="rect">
            <a:avLst/>
          </a:prstGeom>
          <a:noFill/>
        </p:spPr>
        <p:txBody>
          <a:bodyPr wrap="square" rtlCol="0">
            <a:spAutoFit/>
          </a:bodyPr>
          <a:lstStyle/>
          <a:p>
            <a:pPr marL="508000" lvl="4" indent="-457200" algn="just"/>
            <a:r>
              <a:rPr lang="en-US" sz="2600" dirty="0">
                <a:effectLst/>
                <a:latin typeface="Arial" panose="020B0604020202020204" pitchFamily="34" charset="0"/>
                <a:ea typeface="Times New Roman" panose="02020603050405020304" pitchFamily="18" charset="0"/>
                <a:cs typeface="Arial" panose="020B0604020202020204" pitchFamily="34" charset="0"/>
              </a:rPr>
              <a:t>3.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hal</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kurang</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600" dirty="0">
                <a:effectLst/>
                <a:latin typeface="Arial" panose="020B0604020202020204" pitchFamily="34" charset="0"/>
                <a:ea typeface="Times New Roman" panose="02020603050405020304" pitchFamily="18" charset="0"/>
                <a:cs typeface="Arial" panose="020B0604020202020204" pitchFamily="34" charset="0"/>
              </a:rPr>
              <a:t> 1 (</a:t>
            </a:r>
            <a:r>
              <a:rPr lang="en-US" sz="2600" dirty="0" err="1">
                <a:effectLst/>
                <a:latin typeface="Arial" panose="020B0604020202020204" pitchFamily="34" charset="0"/>
                <a:ea typeface="Times New Roman" panose="02020603050405020304" pitchFamily="18" charset="0"/>
                <a:cs typeface="Arial" panose="020B0604020202020204" pitchFamily="34" charset="0"/>
              </a:rPr>
              <a:t>satu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tahun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terjadi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perubahan</a:t>
            </a:r>
            <a:r>
              <a:rPr lang="en-US" sz="2600" dirty="0">
                <a:effectLst/>
                <a:latin typeface="Arial" panose="020B0604020202020204" pitchFamily="34" charset="0"/>
                <a:ea typeface="Times New Roman" panose="02020603050405020304" pitchFamily="18" charset="0"/>
                <a:cs typeface="Arial" panose="020B0604020202020204" pitchFamily="34" charset="0"/>
              </a:rPr>
              <a:t> data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yang </a:t>
            </a:r>
            <a:r>
              <a:rPr lang="en-US" sz="26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menyebabkan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perpindahan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maka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tersebut</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masih</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digunakan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sebagai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dasar</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600" dirty="0">
                <a:effectLst/>
                <a:latin typeface="Arial" panose="020B0604020202020204" pitchFamily="34" charset="0"/>
                <a:ea typeface="Times New Roman" panose="02020603050405020304" pitchFamily="18" charset="0"/>
                <a:cs typeface="Arial" panose="020B0604020202020204" pitchFamily="34" charset="0"/>
              </a:rPr>
              <a:t>.</a:t>
            </a:r>
          </a:p>
          <a:p>
            <a:pPr marL="50800" lvl="4" algn="just"/>
            <a:endParaRPr lang="en-US" sz="2600" b="1" dirty="0">
              <a:solidFill>
                <a:schemeClr val="tx2">
                  <a:lumMod val="50000"/>
                </a:schemeClr>
              </a:solidFill>
              <a:latin typeface="Arial" panose="020B0604020202020204" pitchFamily="34" charset="0"/>
              <a:cs typeface="Arial" panose="020B0604020202020204" pitchFamily="34" charset="0"/>
            </a:endParaRPr>
          </a:p>
          <a:p>
            <a:pPr marL="457200" lvl="0" indent="-457200" algn="just"/>
            <a:r>
              <a:rPr lang="en-US" sz="2600" dirty="0">
                <a:effectLst/>
                <a:latin typeface="Arial" panose="020B0604020202020204" pitchFamily="34" charset="0"/>
                <a:ea typeface="Times New Roman" panose="02020603050405020304" pitchFamily="18" charset="0"/>
                <a:cs typeface="Arial" panose="020B0604020202020204" pitchFamily="34" charset="0"/>
              </a:rPr>
              <a:t>4.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Perubahan</a:t>
            </a:r>
            <a:r>
              <a:rPr lang="en-US" sz="2600" dirty="0">
                <a:effectLst/>
                <a:latin typeface="Arial" panose="020B0604020202020204" pitchFamily="34" charset="0"/>
                <a:ea typeface="Times New Roman" panose="02020603050405020304" pitchFamily="18" charset="0"/>
                <a:cs typeface="Arial" panose="020B0604020202020204" pitchFamily="34" charset="0"/>
              </a:rPr>
              <a:t> data pada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yang </a:t>
            </a:r>
            <a:r>
              <a:rPr lang="en-US" sz="26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menyebabkan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perpindahan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antara</a:t>
            </a:r>
            <a:r>
              <a:rPr lang="en-US" sz="2600" dirty="0">
                <a:effectLst/>
                <a:latin typeface="Arial" panose="020B0604020202020204" pitchFamily="34" charset="0"/>
                <a:ea typeface="Times New Roman" panose="02020603050405020304" pitchFamily="18" charset="0"/>
                <a:cs typeface="Arial" panose="020B0604020202020204" pitchFamily="34" charset="0"/>
              </a:rPr>
              <a:t> lain: </a:t>
            </a:r>
            <a:endParaRPr lang="id-ID" sz="26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600" dirty="0" err="1">
                <a:effectLst/>
                <a:latin typeface="Arial" panose="020B0604020202020204" pitchFamily="34" charset="0"/>
                <a:ea typeface="Times New Roman" panose="02020603050405020304" pitchFamily="18" charset="0"/>
                <a:cs typeface="Arial" panose="020B0604020202020204" pitchFamily="34" charset="0"/>
              </a:rPr>
              <a:t>penambahan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anggota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penambahan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anggota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ini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selain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600" dirty="0">
                <a:effectLst/>
                <a:latin typeface="Arial" panose="020B0604020202020204" pitchFamily="34" charset="0"/>
                <a:ea typeface="Times New Roman" panose="02020603050405020304" pitchFamily="18" charset="0"/>
                <a:cs typeface="Arial" panose="020B0604020202020204" pitchFamily="34" charset="0"/>
              </a:rPr>
              <a:t>);</a:t>
            </a:r>
            <a:endParaRPr lang="id-ID" sz="26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600" dirty="0" err="1">
                <a:effectLst/>
                <a:latin typeface="Arial" panose="020B0604020202020204" pitchFamily="34" charset="0"/>
                <a:ea typeface="Times New Roman" panose="02020603050405020304" pitchFamily="18" charset="0"/>
                <a:cs typeface="Arial" panose="020B0604020202020204" pitchFamily="34" charset="0"/>
              </a:rPr>
              <a:t>pengurangan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anggota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meninggal</a:t>
            </a:r>
            <a:r>
              <a:rPr lang="en-US" sz="2600" dirty="0">
                <a:effectLst/>
                <a:latin typeface="Arial" panose="020B0604020202020204" pitchFamily="34" charset="0"/>
                <a:ea typeface="Times New Roman" panose="02020603050405020304" pitchFamily="18" charset="0"/>
                <a:cs typeface="Arial" panose="020B0604020202020204" pitchFamily="34" charset="0"/>
              </a:rPr>
              <a:t> dunia,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anggota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pindah</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600" dirty="0">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600" dirty="0" err="1">
                <a:effectLst/>
                <a:latin typeface="Arial" panose="020B0604020202020204" pitchFamily="34" charset="0"/>
                <a:ea typeface="Times New Roman" panose="02020603050405020304" pitchFamily="18" charset="0"/>
                <a:cs typeface="Arial" panose="020B0604020202020204" pitchFamily="34" charset="0"/>
              </a:rPr>
              <a:t>hilang</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rusak</a:t>
            </a:r>
            <a:r>
              <a:rPr lang="en-US" sz="2600"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92427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KARTU KELUARGA (KK)</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99865" y="1278037"/>
            <a:ext cx="9649072" cy="5293757"/>
          </a:xfrm>
          <a:prstGeom prst="rect">
            <a:avLst/>
          </a:prstGeom>
          <a:noFill/>
        </p:spPr>
        <p:txBody>
          <a:bodyPr wrap="square" rtlCol="0">
            <a:spAutoFit/>
          </a:bodyPr>
          <a:lstStyle/>
          <a:p>
            <a:pPr marL="457200" lvl="0" indent="-457200" algn="just"/>
            <a:r>
              <a:rPr lang="en-US" sz="2600" dirty="0">
                <a:effectLst/>
                <a:latin typeface="Arial" panose="020B0604020202020204" pitchFamily="34" charset="0"/>
                <a:ea typeface="Times New Roman" panose="02020603050405020304" pitchFamily="18" charset="0"/>
                <a:cs typeface="Arial" panose="020B0604020202020204" pitchFamily="34" charset="0"/>
              </a:rPr>
              <a:t>5.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hal</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terdapat</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perubahan</a:t>
            </a:r>
            <a:r>
              <a:rPr lang="en-US" sz="2600" dirty="0">
                <a:effectLst/>
                <a:latin typeface="Arial" panose="020B0604020202020204" pitchFamily="34" charset="0"/>
                <a:ea typeface="Times New Roman" panose="02020603050405020304" pitchFamily="18" charset="0"/>
                <a:cs typeface="Arial" panose="020B0604020202020204" pitchFamily="34" charset="0"/>
              </a:rPr>
              <a:t> data pada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maka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harus</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disertakan</a:t>
            </a:r>
            <a:r>
              <a:rPr lang="en-US" sz="2600" dirty="0">
                <a:effectLst/>
                <a:latin typeface="Arial" panose="020B0604020202020204" pitchFamily="34" charset="0"/>
                <a:ea typeface="Times New Roman" panose="02020603050405020304" pitchFamily="18" charset="0"/>
                <a:cs typeface="Arial" panose="020B0604020202020204" pitchFamily="34" charset="0"/>
              </a:rPr>
              <a:t>:</a:t>
            </a:r>
            <a:endParaRPr lang="id-ID" sz="2600" dirty="0">
              <a:effectLst/>
              <a:latin typeface="Arial" panose="020B0604020202020204" pitchFamily="34" charset="0"/>
              <a:ea typeface="Times New Roman" panose="02020603050405020304" pitchFamily="18" charset="0"/>
              <a:cs typeface="Arial" panose="020B0604020202020204" pitchFamily="34" charset="0"/>
            </a:endParaRPr>
          </a:p>
          <a:p>
            <a:pPr marL="863600" lvl="0" indent="-406400" algn="just">
              <a:buFont typeface="+mj-lt"/>
              <a:buAutoNum type="alphaLcPeriod"/>
            </a:pP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yang lama </a:t>
            </a:r>
            <a:r>
              <a:rPr lang="en-US" sz="2600" dirty="0" err="1">
                <a:effectLst/>
                <a:latin typeface="Arial" panose="020B0604020202020204" pitchFamily="34" charset="0"/>
                <a:ea typeface="Times New Roman" panose="02020603050405020304" pitchFamily="18" charset="0"/>
                <a:cs typeface="Arial" panose="020B0604020202020204" pitchFamily="34" charset="0"/>
              </a:rPr>
              <a:t>bagi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perubahan</a:t>
            </a:r>
            <a:r>
              <a:rPr lang="en-US" sz="2600" dirty="0">
                <a:effectLst/>
                <a:latin typeface="Arial" panose="020B0604020202020204" pitchFamily="34" charset="0"/>
                <a:ea typeface="Times New Roman" panose="02020603050405020304" pitchFamily="18" charset="0"/>
                <a:cs typeface="Arial" panose="020B0604020202020204" pitchFamily="34" charset="0"/>
              </a:rPr>
              <a:t> data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penambahan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pengurangan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anggota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rusak</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600" dirty="0">
              <a:latin typeface="Arial" panose="020B0604020202020204" pitchFamily="34" charset="0"/>
              <a:ea typeface="Times New Roman" panose="02020603050405020304" pitchFamily="18" charset="0"/>
              <a:cs typeface="Arial" panose="020B0604020202020204" pitchFamily="34" charset="0"/>
            </a:endParaRPr>
          </a:p>
          <a:p>
            <a:pPr marL="863600" lvl="0" indent="-406400" algn="just">
              <a:buFont typeface="+mj-lt"/>
              <a:buAutoNum type="alphaLcPeriod"/>
            </a:pPr>
            <a:r>
              <a:rPr lang="en-US" sz="26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kehilangan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kepolisian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apabila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hilang</a:t>
            </a:r>
            <a:r>
              <a:rPr lang="en-US" sz="2600" dirty="0">
                <a:effectLst/>
                <a:latin typeface="Arial" panose="020B0604020202020204" pitchFamily="34" charset="0"/>
                <a:ea typeface="Times New Roman" panose="02020603050405020304" pitchFamily="18" charset="0"/>
                <a:cs typeface="Arial" panose="020B0604020202020204" pitchFamily="34" charset="0"/>
              </a:rPr>
              <a:t>.</a:t>
            </a:r>
            <a:endParaRPr lang="en-US" sz="2600" b="1" dirty="0">
              <a:solidFill>
                <a:schemeClr val="tx2">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lvl="0" algn="just"/>
            <a:endParaRPr lang="en-US" sz="2600" b="1" dirty="0">
              <a:solidFill>
                <a:schemeClr val="tx2">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457200" indent="-457200" algn="just"/>
            <a:r>
              <a:rPr lang="en-US" sz="2600" dirty="0">
                <a:effectLst/>
                <a:latin typeface="Arial" panose="020B0604020202020204" pitchFamily="34" charset="0"/>
                <a:ea typeface="Times New Roman" panose="02020603050405020304" pitchFamily="18" charset="0"/>
                <a:cs typeface="Arial" panose="020B0604020202020204" pitchFamily="34" charset="0"/>
              </a:rPr>
              <a:t>6.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Dalam</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hal</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perubahan</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karena</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perpindahan</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maka</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harus</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disertai</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perpindahan</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seluruh</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b="1" dirty="0">
                <a:effectLst/>
                <a:latin typeface="Arial" panose="020B0604020202020204" pitchFamily="34" charset="0"/>
                <a:ea typeface="Times New Roman" panose="02020603050405020304" pitchFamily="18" charset="0"/>
                <a:cs typeface="Arial" panose="020B0604020202020204" pitchFamily="34" charset="0"/>
              </a:rPr>
              <a:t> yang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ada</a:t>
            </a:r>
            <a:r>
              <a:rPr lang="en-US" sz="2600" b="1" dirty="0">
                <a:effectLst/>
                <a:latin typeface="Arial" panose="020B0604020202020204" pitchFamily="34" charset="0"/>
                <a:ea typeface="Times New Roman" panose="02020603050405020304" pitchFamily="18" charset="0"/>
                <a:cs typeface="Arial" panose="020B0604020202020204" pitchFamily="34" charset="0"/>
              </a:rPr>
              <a:t> pada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kartu</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err="1">
                <a:effectLst/>
                <a:latin typeface="Arial" panose="020B0604020202020204" pitchFamily="34" charset="0"/>
                <a:ea typeface="Times New Roman" panose="02020603050405020304" pitchFamily="18" charset="0"/>
                <a:cs typeface="Arial" panose="020B0604020202020204" pitchFamily="34" charset="0"/>
              </a:rPr>
              <a:t>tersebut</a:t>
            </a:r>
            <a:r>
              <a:rPr lang="en-US" sz="2600" b="1" dirty="0">
                <a:effectLst/>
                <a:latin typeface="Arial" panose="020B0604020202020204" pitchFamily="34" charset="0"/>
                <a:ea typeface="Times New Roman" panose="02020603050405020304" pitchFamily="18" charset="0"/>
                <a:cs typeface="Arial" panose="020B0604020202020204" pitchFamily="34" charset="0"/>
              </a:rPr>
              <a:t>.</a:t>
            </a:r>
            <a:endParaRPr lang="id-ID" sz="2600" b="1" dirty="0">
              <a:effectLst/>
              <a:latin typeface="Arial" panose="020B0604020202020204" pitchFamily="34" charset="0"/>
              <a:ea typeface="Times New Roman" panose="02020603050405020304" pitchFamily="18" charset="0"/>
              <a:cs typeface="Arial" panose="020B0604020202020204" pitchFamily="34" charset="0"/>
            </a:endParaRPr>
          </a:p>
          <a:p>
            <a:pPr lvl="0" algn="just"/>
            <a:endParaRPr lang="en-US" sz="2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16029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KARTU KELUARGA (KK)</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278037"/>
            <a:ext cx="9649072" cy="4926733"/>
          </a:xfrm>
          <a:prstGeom prst="rect">
            <a:avLst/>
          </a:prstGeom>
          <a:noFill/>
        </p:spPr>
        <p:txBody>
          <a:bodyPr wrap="square" rtlCol="0">
            <a:spAutoFit/>
          </a:bodyPr>
          <a:lstStyle/>
          <a:p>
            <a:pPr marL="508000" lvl="0" indent="-508000" algn="just">
              <a:lnSpc>
                <a:spcPct val="120000"/>
              </a:lnSpc>
            </a:pPr>
            <a:r>
              <a:rPr lang="en-US" sz="2400" dirty="0">
                <a:effectLst/>
                <a:latin typeface="Arial" panose="020B0604020202020204" pitchFamily="34" charset="0"/>
                <a:ea typeface="Times New Roman" panose="02020603050405020304" pitchFamily="18" charset="0"/>
                <a:cs typeface="Arial" panose="020B0604020202020204" pitchFamily="34" charset="0"/>
              </a:rPr>
              <a:t>7.	Nama orang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tua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tercantum</a:t>
            </a:r>
            <a:r>
              <a:rPr lang="en-US" sz="2400" dirty="0">
                <a:effectLst/>
                <a:latin typeface="Arial" panose="020B0604020202020204" pitchFamily="34" charset="0"/>
                <a:ea typeface="Times New Roman" panose="02020603050405020304" pitchFamily="18" charset="0"/>
                <a:cs typeface="Arial" panose="020B0604020202020204" pitchFamily="34" charset="0"/>
              </a:rPr>
              <a:t> pada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harus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sama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nama</a:t>
            </a:r>
            <a:r>
              <a:rPr lang="en-US" sz="2400" dirty="0">
                <a:effectLst/>
                <a:latin typeface="Arial" panose="020B0604020202020204" pitchFamily="34" charset="0"/>
                <a:ea typeface="Times New Roman" panose="02020603050405020304" pitchFamily="18" charset="0"/>
                <a:cs typeface="Arial" panose="020B0604020202020204" pitchFamily="34" charset="0"/>
              </a:rPr>
              <a:t> orang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tua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sama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nama</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tercantum</a:t>
            </a:r>
            <a:r>
              <a:rPr lang="en-US" sz="2400" dirty="0">
                <a:effectLst/>
                <a:latin typeface="Arial" panose="020B0604020202020204" pitchFamily="34" charset="0"/>
                <a:ea typeface="Times New Roman" panose="02020603050405020304" pitchFamily="18" charset="0"/>
                <a:cs typeface="Arial" panose="020B0604020202020204" pitchFamily="34" charset="0"/>
              </a:rPr>
              <a:t> pada </a:t>
            </a:r>
            <a:r>
              <a:rPr lang="en-US" sz="2400" dirty="0" err="1">
                <a:effectLst/>
                <a:latin typeface="Arial" panose="020B0604020202020204" pitchFamily="34" charset="0"/>
                <a:ea typeface="Times New Roman" panose="02020603050405020304" pitchFamily="18" charset="0"/>
                <a:cs typeface="Arial" panose="020B0604020202020204" pitchFamily="34" charset="0"/>
              </a:rPr>
              <a:t>rapor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akta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kelahiran</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sebelumnya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508000" indent="-508000" algn="just">
              <a:lnSpc>
                <a:spcPct val="120000"/>
              </a:lnSpc>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indent="-508000" algn="just">
              <a:lnSpc>
                <a:spcPct val="120000"/>
              </a:lnSpc>
            </a:pPr>
            <a:r>
              <a:rPr lang="en-US" sz="2400" dirty="0">
                <a:effectLst/>
                <a:latin typeface="Arial" panose="020B0604020202020204" pitchFamily="34" charset="0"/>
                <a:ea typeface="Times New Roman" panose="02020603050405020304" pitchFamily="18" charset="0"/>
                <a:cs typeface="Arial" panose="020B0604020202020204" pitchFamily="34" charset="0"/>
              </a:rPr>
              <a:t>8.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perbedaan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nama</a:t>
            </a:r>
            <a:r>
              <a:rPr lang="en-US" sz="2400" dirty="0">
                <a:effectLst/>
                <a:latin typeface="Arial" panose="020B0604020202020204" pitchFamily="34" charset="0"/>
                <a:ea typeface="Times New Roman" panose="02020603050405020304" pitchFamily="18" charset="0"/>
                <a:cs typeface="Arial" panose="020B0604020202020204" pitchFamily="34" charset="0"/>
              </a:rPr>
              <a:t> orang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tua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maka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terakhir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digunakan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jika</a:t>
            </a:r>
            <a:r>
              <a:rPr lang="en-US" sz="2400" dirty="0">
                <a:effectLst/>
                <a:latin typeface="Arial" panose="020B0604020202020204" pitchFamily="34" charset="0"/>
                <a:ea typeface="Times New Roman" panose="02020603050405020304" pitchFamily="18" charset="0"/>
                <a:cs typeface="Arial" panose="020B0604020202020204" pitchFamily="34" charset="0"/>
              </a:rPr>
              <a:t> orang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tua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meninggal</a:t>
            </a:r>
            <a:r>
              <a:rPr lang="en-US" sz="2400" dirty="0">
                <a:effectLst/>
                <a:latin typeface="Arial" panose="020B0604020202020204" pitchFamily="34" charset="0"/>
                <a:ea typeface="Times New Roman" panose="02020603050405020304" pitchFamily="18" charset="0"/>
                <a:cs typeface="Arial" panose="020B0604020202020204" pitchFamily="34" charset="0"/>
              </a:rPr>
              <a:t> dunia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bercerai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sebelum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penerbitan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terakhir</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harus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akta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kematian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akta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perceraian</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instansi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berwenang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endParaRPr lang="en-US" sz="2400" b="1"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2039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KARTU KELUARGA (KK)</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278037"/>
            <a:ext cx="9649072" cy="5632311"/>
          </a:xfrm>
          <a:prstGeom prst="rect">
            <a:avLst/>
          </a:prstGeom>
          <a:noFill/>
        </p:spPr>
        <p:txBody>
          <a:bodyPr wrap="square" rtlCol="0">
            <a:spAutoFit/>
          </a:bodyPr>
          <a:lstStyle/>
          <a:p>
            <a:pPr marL="627063" lvl="0" indent="-627063" algn="just"/>
            <a:r>
              <a:rPr lang="en-US" sz="2400" dirty="0">
                <a:effectLst/>
                <a:latin typeface="Arial" panose="020B0604020202020204" pitchFamily="34" charset="0"/>
                <a:ea typeface="Times New Roman" panose="02020603050405020304" pitchFamily="18" charset="0"/>
                <a:cs typeface="Arial" panose="020B0604020202020204" pitchFamily="34" charset="0"/>
              </a:rPr>
              <a:t>9.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rangka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verifikasi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kebenaran</a:t>
            </a:r>
            <a:r>
              <a:rPr lang="en-US" sz="2400" dirty="0">
                <a:effectLst/>
                <a:latin typeface="Arial" panose="020B0604020202020204" pitchFamily="34" charset="0"/>
                <a:ea typeface="Times New Roman" panose="02020603050405020304" pitchFamily="18" charset="0"/>
                <a:cs typeface="Arial" panose="020B0604020202020204" pitchFamily="34" charset="0"/>
              </a:rPr>
              <a:t> data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Dinas Pendidikan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berkoordinasi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Dinas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Kependudukan</a:t>
            </a:r>
            <a:r>
              <a:rPr lang="en-US" sz="2400" dirty="0">
                <a:effectLst/>
                <a:latin typeface="Arial" panose="020B0604020202020204" pitchFamily="34" charset="0"/>
                <a:ea typeface="Times New Roman" panose="02020603050405020304" pitchFamily="18" charset="0"/>
                <a:cs typeface="Arial" panose="020B0604020202020204" pitchFamily="34" charset="0"/>
              </a:rPr>
              <a:t> dan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Pencatatan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Sipil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sesuai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kewenangannya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627063" lvl="0" indent="-627063" algn="just"/>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627063" lvl="0" indent="-627063" algn="just"/>
            <a:r>
              <a:rPr lang="en-US" sz="2400" dirty="0">
                <a:effectLst/>
                <a:latin typeface="Arial" panose="020B0604020202020204" pitchFamily="34" charset="0"/>
                <a:ea typeface="Times New Roman" panose="02020603050405020304" pitchFamily="18" charset="0"/>
                <a:cs typeface="Arial" panose="020B0604020202020204" pitchFamily="34" charset="0"/>
              </a:rPr>
              <a:t>10.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Bagi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berdomisili</a:t>
            </a:r>
            <a:r>
              <a:rPr lang="en-US" sz="2400" dirty="0">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pondok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pesantren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asuhan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mengikuti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dan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dilengkapi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izin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keputusan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pendirian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instansi</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berwenang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pernyataan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penanggungjawab</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pondok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pesantren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asuhan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627063" indent="-627063"/>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627063" indent="-627063" algn="just"/>
            <a:r>
              <a:rPr lang="en-US" sz="2400" dirty="0">
                <a:effectLst/>
                <a:latin typeface="Arial" panose="020B0604020202020204" pitchFamily="34" charset="0"/>
                <a:ea typeface="Times New Roman" panose="02020603050405020304" pitchFamily="18" charset="0"/>
                <a:cs typeface="Arial" panose="020B0604020202020204" pitchFamily="34" charset="0"/>
              </a:rPr>
              <a:t>11.	Surat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domisili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ea typeface="Times New Roman" panose="02020603050405020304" pitchFamily="18" charset="0"/>
                <a:cs typeface="Arial" panose="020B0604020202020204" pitchFamily="34" charset="0"/>
              </a:rPr>
              <a:t>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lembaga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pondok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pesantren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asuhan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panti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400" dirty="0">
                <a:effectLst/>
                <a:latin typeface="Arial" panose="020B0604020202020204" pitchFamily="34" charset="0"/>
                <a:ea typeface="Times New Roman" panose="02020603050405020304" pitchFamily="18" charset="0"/>
                <a:cs typeface="Arial" panose="020B0604020202020204" pitchFamily="34" charset="0"/>
              </a:rPr>
              <a:t> paling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singkat</a:t>
            </a:r>
            <a:r>
              <a:rPr lang="en-US" sz="2400" dirty="0">
                <a:effectLst/>
                <a:latin typeface="Arial" panose="020B0604020202020204" pitchFamily="34" charset="0"/>
                <a:ea typeface="Times New Roman" panose="02020603050405020304" pitchFamily="18" charset="0"/>
                <a:cs typeface="Arial" panose="020B0604020202020204" pitchFamily="34" charset="0"/>
              </a:rPr>
              <a:t> 1 (</a:t>
            </a:r>
            <a:r>
              <a:rPr lang="en-US" sz="2400" dirty="0" err="1">
                <a:effectLst/>
                <a:latin typeface="Arial" panose="020B0604020202020204" pitchFamily="34" charset="0"/>
                <a:ea typeface="Times New Roman" panose="02020603050405020304" pitchFamily="18" charset="0"/>
                <a:cs typeface="Arial" panose="020B0604020202020204" pitchFamily="34" charset="0"/>
              </a:rPr>
              <a:t>satu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tahun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sebelum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400" dirty="0">
                <a:effectLst/>
                <a:latin typeface="Arial" panose="020B0604020202020204" pitchFamily="34" charset="0"/>
                <a:ea typeface="Times New Roman" panose="02020603050405020304" pitchFamily="18" charset="0"/>
                <a:cs typeface="Arial" panose="020B0604020202020204" pitchFamily="34" charset="0"/>
              </a:rPr>
              <a:t> 10 </a:t>
            </a:r>
            <a:r>
              <a:rPr lang="en-US" sz="2400" dirty="0" err="1">
                <a:effectLst/>
                <a:latin typeface="Arial" panose="020B0604020202020204" pitchFamily="34" charset="0"/>
                <a:ea typeface="Times New Roman" panose="02020603050405020304" pitchFamily="18" charset="0"/>
                <a:cs typeface="Arial" panose="020B0604020202020204" pitchFamily="34" charset="0"/>
              </a:rPr>
              <a:t>Juni</a:t>
            </a:r>
            <a:r>
              <a:rPr lang="en-US" sz="2400" dirty="0">
                <a:effectLst/>
                <a:latin typeface="Arial" panose="020B0604020202020204" pitchFamily="34" charset="0"/>
                <a:ea typeface="Times New Roman" panose="02020603050405020304" pitchFamily="18" charset="0"/>
                <a:cs typeface="Arial" panose="020B0604020202020204" pitchFamily="34" charset="0"/>
              </a:rPr>
              <a:t> 2024.</a:t>
            </a:r>
            <a:endParaRPr lang="en-US" sz="2400" b="1"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4162385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AFIRMASI</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278037"/>
            <a:ext cx="9649072" cy="5632311"/>
          </a:xfrm>
          <a:prstGeom prst="rect">
            <a:avLst/>
          </a:prstGeom>
          <a:noFill/>
        </p:spPr>
        <p:txBody>
          <a:bodyPr wrap="square" rtlCol="0">
            <a:spAutoFit/>
          </a:bodyPr>
          <a:lstStyle/>
          <a:p>
            <a:pPr marL="457200" lvl="3" indent="-457200" algn="just"/>
            <a:r>
              <a:rPr lang="en-US" sz="2400" dirty="0">
                <a:effectLst/>
                <a:latin typeface="Arial" panose="020B0604020202020204" pitchFamily="34" charset="0"/>
                <a:ea typeface="Times New Roman" panose="02020603050405020304" pitchFamily="18" charset="0"/>
                <a:cs typeface="Arial" panose="020B0604020202020204" pitchFamily="34" charset="0"/>
              </a:rPr>
              <a:t>1.	</a:t>
            </a:r>
            <a:r>
              <a:rPr lang="id-ID" sz="2400" dirty="0">
                <a:effectLst/>
                <a:latin typeface="Arial" panose="020B0604020202020204" pitchFamily="34" charset="0"/>
                <a:ea typeface="Times New Roman" panose="02020603050405020304" pitchFamily="18" charset="0"/>
                <a:cs typeface="Arial" panose="020B0604020202020204" pitchFamily="34" charset="0"/>
              </a:rPr>
              <a:t>calon peserta didik baru berasal dari keluarga ekonomi tidak mampu atau penyandang </a:t>
            </a:r>
            <a:r>
              <a:rPr lang="id-ID" sz="2400" dirty="0" err="1">
                <a:effectLst/>
                <a:latin typeface="Arial" panose="020B0604020202020204" pitchFamily="34" charset="0"/>
                <a:ea typeface="Times New Roman" panose="02020603050405020304" pitchFamily="18" charset="0"/>
                <a:cs typeface="Arial" panose="020B0604020202020204" pitchFamily="34" charset="0"/>
              </a:rPr>
              <a:t>disabilitas</a:t>
            </a:r>
            <a:r>
              <a:rPr lang="id-ID" sz="2400" dirty="0">
                <a:effectLst/>
                <a:latin typeface="Arial" panose="020B0604020202020204" pitchFamily="34" charset="0"/>
                <a:ea typeface="Times New Roman" panose="02020603050405020304" pitchFamily="18" charset="0"/>
                <a:cs typeface="Arial" panose="020B0604020202020204" pitchFamily="34" charset="0"/>
              </a:rPr>
              <a:t> dapat menggunakan jalur afirmasi.</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r>
              <a:rPr lang="en-US" sz="2400" dirty="0">
                <a:effectLst/>
                <a:latin typeface="Arial" panose="020B0604020202020204" pitchFamily="34" charset="0"/>
                <a:ea typeface="Times New Roman" panose="02020603050405020304" pitchFamily="18" charset="0"/>
                <a:cs typeface="Arial" panose="020B0604020202020204" pitchFamily="34" charset="0"/>
              </a:rPr>
              <a:t>2.	Bukti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keikutsertaan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berasal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ekonomi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mampu</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digunakan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antara</a:t>
            </a:r>
            <a:r>
              <a:rPr lang="en-US" sz="2400" dirty="0">
                <a:effectLst/>
                <a:latin typeface="Arial" panose="020B0604020202020204" pitchFamily="34" charset="0"/>
                <a:ea typeface="Times New Roman" panose="02020603050405020304" pitchFamily="18" charset="0"/>
                <a:cs typeface="Arial" panose="020B0604020202020204" pitchFamily="34" charset="0"/>
              </a:rPr>
              <a:t> lain:</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064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terdata</a:t>
            </a:r>
            <a:r>
              <a:rPr lang="en-US" sz="2400" dirty="0">
                <a:effectLst/>
                <a:latin typeface="Arial" panose="020B0604020202020204" pitchFamily="34" charset="0"/>
                <a:ea typeface="Times New Roman" panose="02020603050405020304" pitchFamily="18" charset="0"/>
                <a:cs typeface="Arial" panose="020B0604020202020204" pitchFamily="34" charset="0"/>
              </a:rPr>
              <a:t> Program Indonesia </a:t>
            </a:r>
            <a:r>
              <a:rPr lang="en-US" sz="2400" dirty="0" err="1">
                <a:effectLst/>
                <a:latin typeface="Arial" panose="020B0604020202020204" pitchFamily="34" charset="0"/>
                <a:ea typeface="Times New Roman" panose="02020603050405020304" pitchFamily="18" charset="0"/>
                <a:cs typeface="Arial" panose="020B0604020202020204" pitchFamily="34" charset="0"/>
              </a:rPr>
              <a:t>Pintar</a:t>
            </a:r>
            <a:r>
              <a:rPr lang="en-US" sz="2400" dirty="0">
                <a:effectLst/>
                <a:latin typeface="Arial" panose="020B0604020202020204" pitchFamily="34" charset="0"/>
                <a:ea typeface="Times New Roman" panose="02020603050405020304" pitchFamily="18" charset="0"/>
                <a:cs typeface="Arial" panose="020B0604020202020204" pitchFamily="34" charset="0"/>
              </a:rPr>
              <a:t> (PIP)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400" dirty="0">
                <a:effectLst/>
                <a:latin typeface="Arial" panose="020B0604020202020204" pitchFamily="34" charset="0"/>
                <a:ea typeface="Times New Roman" panose="02020603050405020304" pitchFamily="18" charset="0"/>
                <a:cs typeface="Arial" panose="020B0604020202020204" pitchFamily="34" charset="0"/>
              </a:rPr>
              <a:t> oleh Kementerian dan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terdata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Dapodik</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064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terdata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Program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Harapan (PKH)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400" dirty="0">
                <a:effectLst/>
                <a:latin typeface="Arial" panose="020B0604020202020204" pitchFamily="34" charset="0"/>
                <a:ea typeface="Times New Roman" panose="02020603050405020304" pitchFamily="18" charset="0"/>
                <a:cs typeface="Arial" panose="020B0604020202020204" pitchFamily="34" charset="0"/>
              </a:rPr>
              <a:t> oleh Kementerian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menyelenggarakan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urusan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pemerintahan</a:t>
            </a:r>
            <a:r>
              <a:rPr lang="en-US" sz="2400" dirty="0">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bidang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dan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terdata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Data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Terpadu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Kesejahteraan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(DTKS) Dinas </a:t>
            </a:r>
            <a:r>
              <a:rPr lang="en-US" sz="24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400" dirty="0">
                <a:effectLst/>
                <a:latin typeface="Arial" panose="020B0604020202020204" pitchFamily="34" charset="0"/>
                <a:ea typeface="Times New Roman" panose="02020603050405020304" pitchFamily="18" charset="0"/>
                <a:cs typeface="Arial" panose="020B0604020202020204" pitchFamily="34" charset="0"/>
              </a:rPr>
              <a:t> P3A;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14400" lvl="0" indent="-4064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bukti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keikutsertaan</a:t>
            </a:r>
            <a:r>
              <a:rPr lang="en-US" sz="2400" dirty="0">
                <a:effectLst/>
                <a:latin typeface="Arial" panose="020B0604020202020204" pitchFamily="34" charset="0"/>
                <a:ea typeface="Times New Roman" panose="02020603050405020304" pitchFamily="18" charset="0"/>
                <a:cs typeface="Arial" panose="020B0604020202020204" pitchFamily="34" charset="0"/>
              </a:rPr>
              <a:t> program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penanganan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mampu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lainnya</a:t>
            </a:r>
            <a:r>
              <a:rPr lang="en-US" sz="2400" dirty="0">
                <a:effectLst/>
                <a:latin typeface="Arial" panose="020B0604020202020204" pitchFamily="34" charset="0"/>
                <a:ea typeface="Times New Roman" panose="02020603050405020304" pitchFamily="18" charset="0"/>
                <a:cs typeface="Arial" panose="020B0604020202020204" pitchFamily="34" charset="0"/>
              </a:rPr>
              <a:t> yang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diterbitkan</a:t>
            </a:r>
            <a:r>
              <a:rPr lang="en-US" sz="2400" dirty="0">
                <a:effectLst/>
                <a:latin typeface="Arial" panose="020B0604020202020204" pitchFamily="34" charset="0"/>
                <a:ea typeface="Times New Roman" panose="02020603050405020304" pitchFamily="18" charset="0"/>
                <a:cs typeface="Arial" panose="020B0604020202020204" pitchFamily="34" charset="0"/>
              </a:rPr>
              <a:t> oleh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effectLst/>
                <a:latin typeface="Arial" panose="020B0604020202020204" pitchFamily="34" charset="0"/>
                <a:ea typeface="Times New Roman" panose="02020603050405020304" pitchFamily="18" charset="0"/>
                <a:cs typeface="Arial" panose="020B0604020202020204" pitchFamily="34" charset="0"/>
              </a:rPr>
              <a:t> Pusat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effectLst/>
                <a:latin typeface="Arial" panose="020B0604020202020204" pitchFamily="34" charset="0"/>
                <a:ea typeface="Times New Roman" panose="02020603050405020304" pitchFamily="18" charset="0"/>
                <a:cs typeface="Arial" panose="020B0604020202020204" pitchFamily="34" charset="0"/>
              </a:rPr>
              <a:t> Daerah.</a:t>
            </a:r>
            <a:endParaRPr lang="en-US" sz="2400" b="1"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3300799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AFIRMASI</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350045"/>
            <a:ext cx="9649072" cy="5262979"/>
          </a:xfrm>
          <a:prstGeom prst="rect">
            <a:avLst/>
          </a:prstGeom>
          <a:noFill/>
        </p:spPr>
        <p:txBody>
          <a:bodyPr wrap="square" rtlCol="0">
            <a:spAutoFit/>
          </a:bodyPr>
          <a:lstStyle/>
          <a:p>
            <a:pPr marL="508000" lvl="4" indent="-508000" algn="just"/>
            <a:r>
              <a:rPr lang="en-US" sz="2800" dirty="0">
                <a:effectLst/>
                <a:latin typeface="Arial" panose="020B0604020202020204" pitchFamily="34" charset="0"/>
                <a:ea typeface="Times New Roman" panose="02020603050405020304" pitchFamily="18" charset="0"/>
                <a:cs typeface="Arial" panose="020B0604020202020204" pitchFamily="34" charset="0"/>
              </a:rPr>
              <a:t>3.	Data </a:t>
            </a:r>
            <a:r>
              <a:rPr lang="en-US" sz="2800" dirty="0" err="1">
                <a:effectLst/>
                <a:latin typeface="Arial" panose="020B0604020202020204" pitchFamily="34" charset="0"/>
                <a:ea typeface="Times New Roman" panose="02020603050405020304" pitchFamily="18" charset="0"/>
                <a:cs typeface="Arial" panose="020B0604020202020204" pitchFamily="34" charset="0"/>
              </a:rPr>
              <a:t>keluarga</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ekonomi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mampu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boleh</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menggunakan</a:t>
            </a:r>
            <a:r>
              <a:rPr lang="en-US" sz="2800" dirty="0">
                <a:effectLst/>
                <a:latin typeface="Arial" panose="020B0604020202020204" pitchFamily="34" charset="0"/>
                <a:ea typeface="Times New Roman" panose="02020603050405020304" pitchFamily="18" charset="0"/>
                <a:cs typeface="Arial" panose="020B0604020202020204" pitchFamily="34" charset="0"/>
              </a:rPr>
              <a:t> data </a:t>
            </a:r>
            <a:r>
              <a:rPr lang="en-US" sz="28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800" dirty="0">
                <a:effectLst/>
                <a:latin typeface="Arial" panose="020B0604020202020204" pitchFamily="34" charset="0"/>
                <a:ea typeface="Times New Roman" panose="02020603050405020304" pitchFamily="18" charset="0"/>
                <a:cs typeface="Arial" panose="020B0604020202020204" pitchFamily="34" charset="0"/>
              </a:rPr>
              <a:t> Indonesia Sehat (KIS) dan Surat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Tidak</a:t>
            </a:r>
            <a:r>
              <a:rPr lang="en-US" sz="2800" dirty="0">
                <a:effectLst/>
                <a:latin typeface="Arial" panose="020B0604020202020204" pitchFamily="34" charset="0"/>
                <a:ea typeface="Times New Roman" panose="02020603050405020304" pitchFamily="18" charset="0"/>
                <a:cs typeface="Arial" panose="020B0604020202020204" pitchFamily="34" charset="0"/>
              </a:rPr>
              <a:t> Mampu (SKTM).</a:t>
            </a:r>
          </a:p>
          <a:p>
            <a:pPr marL="508000" lvl="4" indent="-508000" algn="just"/>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508000" lvl="4" indent="-508000" algn="just"/>
            <a:r>
              <a:rPr lang="en-US" sz="2800" dirty="0">
                <a:effectLst/>
                <a:latin typeface="Arial" panose="020B0604020202020204" pitchFamily="34" charset="0"/>
                <a:ea typeface="Times New Roman" panose="02020603050405020304" pitchFamily="18" charset="0"/>
                <a:cs typeface="Arial" panose="020B0604020202020204" pitchFamily="34" charset="0"/>
              </a:rPr>
              <a:t>4.	</a:t>
            </a:r>
            <a:r>
              <a:rPr lang="en-US" sz="2800" dirty="0" err="1">
                <a:effectLst/>
                <a:latin typeface="Arial" panose="020B0604020202020204" pitchFamily="34" charset="0"/>
                <a:ea typeface="Times New Roman" panose="02020603050405020304" pitchFamily="18" charset="0"/>
                <a:cs typeface="Arial" panose="020B0604020202020204" pitchFamily="34" charset="0"/>
              </a:rPr>
              <a:t>Bagi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disabilitas</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id-ID" sz="2800" dirty="0">
              <a:effectLst/>
              <a:latin typeface="Arial" panose="020B0604020202020204" pitchFamily="34" charset="0"/>
              <a:ea typeface="Times New Roman" panose="02020603050405020304" pitchFamily="18" charset="0"/>
              <a:cs typeface="Arial" panose="020B0604020202020204" pitchFamily="34" charset="0"/>
            </a:endParaRPr>
          </a:p>
          <a:p>
            <a:pPr marL="965200" lvl="0" indent="-444500" algn="just">
              <a:buFont typeface="+mj-lt"/>
              <a:buAutoNum type="alphaL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800" dirty="0">
                <a:effectLst/>
                <a:latin typeface="Arial" panose="020B0604020202020204" pitchFamily="34" charset="0"/>
                <a:ea typeface="Times New Roman" panose="02020603050405020304" pitchFamily="18" charset="0"/>
                <a:cs typeface="Arial" panose="020B0604020202020204" pitchFamily="34" charset="0"/>
              </a:rPr>
              <a:t> dan/</a:t>
            </a:r>
            <a:r>
              <a:rPr lang="en-US" sz="28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spesialis</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id-ID" sz="2800" dirty="0">
              <a:effectLst/>
              <a:latin typeface="Arial" panose="020B0604020202020204" pitchFamily="34" charset="0"/>
              <a:ea typeface="Times New Roman" panose="02020603050405020304" pitchFamily="18" charset="0"/>
              <a:cs typeface="Arial" panose="020B0604020202020204" pitchFamily="34" charset="0"/>
            </a:endParaRPr>
          </a:p>
          <a:p>
            <a:pPr marL="965200" lvl="0" indent="-444500" algn="just">
              <a:buFont typeface="+mj-lt"/>
              <a:buAutoNum type="alphaL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psikolog</a:t>
            </a:r>
            <a:r>
              <a:rPr lang="en-US" sz="2800" dirty="0">
                <a:effectLst/>
                <a:latin typeface="Arial" panose="020B0604020202020204" pitchFamily="34" charset="0"/>
                <a:ea typeface="Times New Roman" panose="02020603050405020304" pitchFamily="18" charset="0"/>
                <a:cs typeface="Arial" panose="020B0604020202020204" pitchFamily="34" charset="0"/>
              </a:rPr>
              <a:t>; dan/</a:t>
            </a:r>
            <a:r>
              <a:rPr lang="en-US" sz="28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965200" lvl="0" indent="-444500" algn="just">
              <a:buFont typeface="+mj-lt"/>
              <a:buAutoNum type="alphaL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Kartu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disabilitas</a:t>
            </a:r>
            <a:r>
              <a:rPr lang="en-US" sz="2800" dirty="0">
                <a:effectLst/>
                <a:latin typeface="Arial" panose="020B0604020202020204" pitchFamily="34" charset="0"/>
                <a:ea typeface="Times New Roman" panose="02020603050405020304" pitchFamily="18" charset="0"/>
                <a:cs typeface="Arial" panose="020B0604020202020204" pitchFamily="34" charset="0"/>
              </a:rPr>
              <a:t> yang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dikeluarkan</a:t>
            </a:r>
            <a:r>
              <a:rPr lang="en-US" sz="2800" dirty="0">
                <a:effectLst/>
                <a:latin typeface="Arial" panose="020B0604020202020204" pitchFamily="34" charset="0"/>
                <a:ea typeface="Times New Roman" panose="02020603050405020304" pitchFamily="18" charset="0"/>
                <a:cs typeface="Arial" panose="020B0604020202020204" pitchFamily="34" charset="0"/>
              </a:rPr>
              <a:t> oleh Kementerian yang </a:t>
            </a:r>
            <a:r>
              <a:rPr lang="en-US" sz="2800" dirty="0" err="1">
                <a:effectLst/>
                <a:latin typeface="Arial" panose="020B0604020202020204" pitchFamily="34" charset="0"/>
                <a:ea typeface="Times New Roman" panose="02020603050405020304" pitchFamily="18" charset="0"/>
                <a:cs typeface="Arial" panose="020B0604020202020204" pitchFamily="34" charset="0"/>
              </a:rPr>
              <a:t>menyelenggarakan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urusan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pemerintahan</a:t>
            </a:r>
            <a:r>
              <a:rPr lang="en-US" sz="2800" dirty="0">
                <a:effectLst/>
                <a:latin typeface="Arial" panose="020B0604020202020204" pitchFamily="34" charset="0"/>
                <a:ea typeface="Times New Roman" panose="02020603050405020304" pitchFamily="18" charset="0"/>
                <a:cs typeface="Arial" panose="020B0604020202020204" pitchFamily="34" charset="0"/>
              </a:rPr>
              <a:t> di </a:t>
            </a:r>
            <a:r>
              <a:rPr lang="en-US" sz="2800" dirty="0" err="1">
                <a:effectLst/>
                <a:latin typeface="Arial" panose="020B0604020202020204" pitchFamily="34" charset="0"/>
                <a:ea typeface="Times New Roman" panose="02020603050405020304" pitchFamily="18" charset="0"/>
                <a:cs typeface="Arial" panose="020B0604020202020204" pitchFamily="34" charset="0"/>
              </a:rPr>
              <a:t>bidang</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sosial</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en-US" sz="2800" b="1"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709287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latin typeface="Arial Black" pitchFamily="34" charset="0"/>
              </a:rPr>
              <a:t>JALUR PPDB KOTA MADIUN - SD</a:t>
            </a:r>
          </a:p>
        </p:txBody>
      </p:sp>
      <p:graphicFrame>
        <p:nvGraphicFramePr>
          <p:cNvPr id="2" name="Chart 1"/>
          <p:cNvGraphicFramePr/>
          <p:nvPr>
            <p:extLst>
              <p:ext uri="{D42A27DB-BD31-4B8C-83A1-F6EECF244321}">
                <p14:modId xmlns:p14="http://schemas.microsoft.com/office/powerpoint/2010/main" val="2439936536"/>
              </p:ext>
            </p:extLst>
          </p:nvPr>
        </p:nvGraphicFramePr>
        <p:xfrm>
          <a:off x="5076329" y="2646189"/>
          <a:ext cx="5760484" cy="3792317"/>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Elbow Connector 3"/>
          <p:cNvCxnSpPr/>
          <p:nvPr/>
        </p:nvCxnSpPr>
        <p:spPr>
          <a:xfrm rot="10800000" flipV="1">
            <a:off x="4644281" y="4806429"/>
            <a:ext cx="3240360" cy="115212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3" name="Elbow Connector 12"/>
          <p:cNvCxnSpPr/>
          <p:nvPr/>
        </p:nvCxnSpPr>
        <p:spPr>
          <a:xfrm rot="5400000" flipH="1" flipV="1">
            <a:off x="7596609" y="2502173"/>
            <a:ext cx="1152128" cy="100811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1151835" y="5232668"/>
            <a:ext cx="3420438" cy="1661993"/>
          </a:xfrm>
          <a:prstGeom prst="rect">
            <a:avLst/>
          </a:prstGeom>
          <a:noFill/>
        </p:spPr>
        <p:txBody>
          <a:bodyPr wrap="square" rtlCol="0">
            <a:spAutoFit/>
          </a:bodyPr>
          <a:lstStyle/>
          <a:p>
            <a:pPr algn="just"/>
            <a:r>
              <a:rPr lang="en-US" sz="2400" b="1" dirty="0">
                <a:solidFill>
                  <a:schemeClr val="tx2">
                    <a:lumMod val="50000"/>
                  </a:schemeClr>
                </a:solidFill>
                <a:latin typeface="Arial" pitchFamily="34" charset="0"/>
                <a:cs typeface="Arial" pitchFamily="34" charset="0"/>
              </a:rPr>
              <a:t>JALUR ZONASI ≥ 70%</a:t>
            </a:r>
          </a:p>
          <a:p>
            <a:pPr algn="just"/>
            <a:r>
              <a:rPr lang="en-US" sz="1800" dirty="0" err="1">
                <a:solidFill>
                  <a:schemeClr val="tx2">
                    <a:lumMod val="50000"/>
                  </a:schemeClr>
                </a:solidFill>
                <a:latin typeface="Arial" pitchFamily="34" charset="0"/>
                <a:cs typeface="Arial" pitchFamily="34" charset="0"/>
              </a:rPr>
              <a:t>Zonasi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Kecamatan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Zonasi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Kecamatan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Tugas</a:t>
            </a:r>
            <a:r>
              <a:rPr lang="en-US" sz="1800" dirty="0">
                <a:solidFill>
                  <a:schemeClr val="tx2">
                    <a:lumMod val="50000"/>
                  </a:schemeClr>
                </a:solidFill>
                <a:latin typeface="Arial" pitchFamily="34" charset="0"/>
                <a:cs typeface="Arial" pitchFamily="34" charset="0"/>
              </a:rPr>
              <a:t> Orang </a:t>
            </a:r>
            <a:r>
              <a:rPr lang="en-US" sz="1800" dirty="0" err="1">
                <a:solidFill>
                  <a:schemeClr val="tx2">
                    <a:lumMod val="50000"/>
                  </a:schemeClr>
                </a:solidFill>
                <a:latin typeface="Arial" pitchFamily="34" charset="0"/>
                <a:cs typeface="Arial" pitchFamily="34" charset="0"/>
              </a:rPr>
              <a:t>Tua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Zonasi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Domisili</a:t>
            </a:r>
            <a:r>
              <a:rPr lang="en-US" sz="1800" dirty="0">
                <a:solidFill>
                  <a:schemeClr val="tx2">
                    <a:lumMod val="50000"/>
                  </a:schemeClr>
                </a:solidFill>
                <a:latin typeface="Arial" pitchFamily="34" charset="0"/>
                <a:cs typeface="Arial" pitchFamily="34" charset="0"/>
              </a:rPr>
              <a:t> PAUD</a:t>
            </a:r>
          </a:p>
          <a:p>
            <a:pPr algn="just"/>
            <a:endParaRPr lang="en-US" sz="2400" dirty="0">
              <a:solidFill>
                <a:schemeClr val="tx2">
                  <a:lumMod val="50000"/>
                </a:schemeClr>
              </a:solidFill>
              <a:latin typeface="Arial" pitchFamily="34" charset="0"/>
              <a:cs typeface="Arial" pitchFamily="34" charset="0"/>
            </a:endParaRPr>
          </a:p>
        </p:txBody>
      </p:sp>
      <p:sp>
        <p:nvSpPr>
          <p:cNvPr id="21" name="TextBox 20"/>
          <p:cNvSpPr txBox="1"/>
          <p:nvPr/>
        </p:nvSpPr>
        <p:spPr>
          <a:xfrm>
            <a:off x="6300640" y="1494061"/>
            <a:ext cx="4536173" cy="1384995"/>
          </a:xfrm>
          <a:prstGeom prst="rect">
            <a:avLst/>
          </a:prstGeom>
          <a:noFill/>
        </p:spPr>
        <p:txBody>
          <a:bodyPr wrap="square" rtlCol="0">
            <a:spAutoFit/>
          </a:bodyPr>
          <a:lstStyle/>
          <a:p>
            <a:pPr algn="just"/>
            <a:r>
              <a:rPr lang="en-US" sz="2400" b="1" dirty="0">
                <a:solidFill>
                  <a:schemeClr val="tx2">
                    <a:lumMod val="50000"/>
                  </a:schemeClr>
                </a:solidFill>
                <a:latin typeface="Arial" pitchFamily="34" charset="0"/>
                <a:cs typeface="Arial" pitchFamily="34" charset="0"/>
              </a:rPr>
              <a:t>JALUR LUAR ZONASI ≤ 10%</a:t>
            </a:r>
          </a:p>
          <a:p>
            <a:pPr algn="just"/>
            <a:r>
              <a:rPr lang="en-US" sz="1800" dirty="0">
                <a:solidFill>
                  <a:schemeClr val="tx2">
                    <a:lumMod val="50000"/>
                  </a:schemeClr>
                </a:solidFill>
                <a:latin typeface="Arial" pitchFamily="34" charset="0"/>
                <a:cs typeface="Arial" pitchFamily="34" charset="0"/>
              </a:rPr>
              <a:t>CPDB yang </a:t>
            </a:r>
            <a:r>
              <a:rPr lang="en-US" sz="1800" dirty="0" err="1">
                <a:solidFill>
                  <a:schemeClr val="tx2">
                    <a:lumMod val="50000"/>
                  </a:schemeClr>
                </a:solidFill>
                <a:latin typeface="Arial" pitchFamily="34" charset="0"/>
                <a:cs typeface="Arial" pitchFamily="34" charset="0"/>
              </a:rPr>
              <a:t>tempat</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tinggalnya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berdekatan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dengan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kecamatan</a:t>
            </a:r>
            <a:r>
              <a:rPr lang="en-US" sz="1800" dirty="0">
                <a:solidFill>
                  <a:schemeClr val="tx2">
                    <a:lumMod val="50000"/>
                  </a:schemeClr>
                </a:solidFill>
                <a:latin typeface="Arial" pitchFamily="34" charset="0"/>
                <a:cs typeface="Arial" pitchFamily="34" charset="0"/>
              </a:rPr>
              <a:t> lain</a:t>
            </a:r>
          </a:p>
          <a:p>
            <a:pPr algn="just"/>
            <a:endParaRPr lang="en-US" sz="2400" dirty="0">
              <a:solidFill>
                <a:schemeClr val="tx2">
                  <a:lumMod val="50000"/>
                </a:schemeClr>
              </a:solidFill>
              <a:latin typeface="Arial" pitchFamily="34" charset="0"/>
              <a:cs typeface="Arial" pitchFamily="34" charset="0"/>
            </a:endParaRPr>
          </a:p>
        </p:txBody>
      </p:sp>
      <p:cxnSp>
        <p:nvCxnSpPr>
          <p:cNvPr id="22" name="Elbow Connector 21"/>
          <p:cNvCxnSpPr/>
          <p:nvPr/>
        </p:nvCxnSpPr>
        <p:spPr>
          <a:xfrm rot="10800000" flipV="1">
            <a:off x="4068217" y="4177357"/>
            <a:ext cx="2232423" cy="321425"/>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323800" y="3346654"/>
            <a:ext cx="3734453" cy="1292662"/>
          </a:xfrm>
          <a:prstGeom prst="rect">
            <a:avLst/>
          </a:prstGeom>
          <a:noFill/>
        </p:spPr>
        <p:txBody>
          <a:bodyPr wrap="square" rtlCol="0">
            <a:spAutoFit/>
          </a:bodyPr>
          <a:lstStyle/>
          <a:p>
            <a:pPr algn="just"/>
            <a:r>
              <a:rPr lang="en-US" sz="2400" b="1" dirty="0">
                <a:solidFill>
                  <a:schemeClr val="tx2">
                    <a:lumMod val="50000"/>
                  </a:schemeClr>
                </a:solidFill>
                <a:latin typeface="Arial" pitchFamily="34" charset="0"/>
                <a:cs typeface="Arial" pitchFamily="34" charset="0"/>
              </a:rPr>
              <a:t>JALUR AFIRMASI ≥ 15%</a:t>
            </a:r>
          </a:p>
          <a:p>
            <a:pPr algn="just"/>
            <a:r>
              <a:rPr lang="en-US" sz="1800" dirty="0">
                <a:solidFill>
                  <a:schemeClr val="tx2">
                    <a:lumMod val="50000"/>
                  </a:schemeClr>
                </a:solidFill>
                <a:latin typeface="Arial" pitchFamily="34" charset="0"/>
                <a:cs typeface="Arial" pitchFamily="34" charset="0"/>
              </a:rPr>
              <a:t>CPDB </a:t>
            </a:r>
            <a:r>
              <a:rPr lang="en-US" sz="1800" dirty="0" err="1">
                <a:solidFill>
                  <a:schemeClr val="tx2">
                    <a:lumMod val="50000"/>
                  </a:schemeClr>
                </a:solidFill>
                <a:latin typeface="Arial" pitchFamily="34" charset="0"/>
                <a:cs typeface="Arial" pitchFamily="34" charset="0"/>
              </a:rPr>
              <a:t>berasal</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keluarga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ekonomi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tidak</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mampu</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atau</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penyandang</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disabilitas</a:t>
            </a:r>
            <a:endParaRPr lang="en-US" sz="2400" dirty="0">
              <a:solidFill>
                <a:schemeClr val="tx2">
                  <a:lumMod val="50000"/>
                </a:schemeClr>
              </a:solidFill>
              <a:latin typeface="Arial" pitchFamily="34" charset="0"/>
              <a:cs typeface="Arial" pitchFamily="34" charset="0"/>
            </a:endParaRPr>
          </a:p>
        </p:txBody>
      </p:sp>
      <p:cxnSp>
        <p:nvCxnSpPr>
          <p:cNvPr id="25" name="Elbow Connector 24"/>
          <p:cNvCxnSpPr/>
          <p:nvPr/>
        </p:nvCxnSpPr>
        <p:spPr>
          <a:xfrm rot="10800000">
            <a:off x="5328531" y="2430165"/>
            <a:ext cx="1259966" cy="113021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791836" y="1436569"/>
            <a:ext cx="4392592" cy="1661993"/>
          </a:xfrm>
          <a:prstGeom prst="rect">
            <a:avLst/>
          </a:prstGeom>
          <a:noFill/>
        </p:spPr>
        <p:txBody>
          <a:bodyPr wrap="square" rtlCol="0">
            <a:spAutoFit/>
          </a:bodyPr>
          <a:lstStyle/>
          <a:p>
            <a:r>
              <a:rPr lang="en-US" sz="2400" b="1" dirty="0">
                <a:solidFill>
                  <a:schemeClr val="tx2">
                    <a:lumMod val="50000"/>
                  </a:schemeClr>
                </a:solidFill>
                <a:latin typeface="Arial" pitchFamily="34" charset="0"/>
                <a:cs typeface="Arial" pitchFamily="34" charset="0"/>
              </a:rPr>
              <a:t>JALUR PINDAH TUGAS ORANG TUA ≤ 5%</a:t>
            </a:r>
          </a:p>
          <a:p>
            <a:pPr algn="just"/>
            <a:r>
              <a:rPr lang="en-US" sz="1800" dirty="0">
                <a:solidFill>
                  <a:schemeClr val="tx2">
                    <a:lumMod val="50000"/>
                  </a:schemeClr>
                </a:solidFill>
                <a:latin typeface="Arial" pitchFamily="34" charset="0"/>
                <a:cs typeface="Arial" pitchFamily="34" charset="0"/>
              </a:rPr>
              <a:t>CPDB yang orang </a:t>
            </a:r>
            <a:r>
              <a:rPr lang="en-US" sz="1800" dirty="0" err="1">
                <a:solidFill>
                  <a:schemeClr val="tx2">
                    <a:lumMod val="50000"/>
                  </a:schemeClr>
                </a:solidFill>
                <a:latin typeface="Arial" pitchFamily="34" charset="0"/>
                <a:cs typeface="Arial" pitchFamily="34" charset="0"/>
              </a:rPr>
              <a:t>tuanya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pindah</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tugas</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luar</a:t>
            </a:r>
            <a:r>
              <a:rPr lang="en-US" sz="1800" dirty="0">
                <a:solidFill>
                  <a:schemeClr val="tx2">
                    <a:lumMod val="50000"/>
                  </a:schemeClr>
                </a:solidFill>
                <a:latin typeface="Arial" pitchFamily="34" charset="0"/>
                <a:cs typeface="Arial" pitchFamily="34" charset="0"/>
              </a:rPr>
              <a:t> Kota </a:t>
            </a:r>
            <a:r>
              <a:rPr lang="en-US" sz="1800" dirty="0" err="1">
                <a:solidFill>
                  <a:schemeClr val="tx2">
                    <a:lumMod val="50000"/>
                  </a:schemeClr>
                </a:solidFill>
                <a:latin typeface="Arial" pitchFamily="34" charset="0"/>
                <a:cs typeface="Arial" pitchFamily="34" charset="0"/>
              </a:rPr>
              <a:t>Madiun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a:t>
            </a:r>
            <a:r>
              <a:rPr lang="en-US" sz="1800" dirty="0">
                <a:solidFill>
                  <a:schemeClr val="tx2">
                    <a:lumMod val="50000"/>
                  </a:schemeClr>
                </a:solidFill>
                <a:latin typeface="Arial" pitchFamily="34" charset="0"/>
                <a:cs typeface="Arial" pitchFamily="34" charset="0"/>
              </a:rPr>
              <a:t> Kota </a:t>
            </a:r>
            <a:r>
              <a:rPr lang="en-US" sz="1800" dirty="0" err="1">
                <a:solidFill>
                  <a:schemeClr val="tx2">
                    <a:lumMod val="50000"/>
                  </a:schemeClr>
                </a:solidFill>
                <a:latin typeface="Arial" pitchFamily="34" charset="0"/>
                <a:cs typeface="Arial" pitchFamily="34" charset="0"/>
              </a:rPr>
              <a:t>Madiun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kurang</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1 </a:t>
            </a:r>
            <a:r>
              <a:rPr lang="en-US" sz="1800" dirty="0" err="1">
                <a:solidFill>
                  <a:schemeClr val="tx2">
                    <a:lumMod val="50000"/>
                  </a:schemeClr>
                </a:solidFill>
                <a:latin typeface="Arial" pitchFamily="34" charset="0"/>
                <a:cs typeface="Arial" pitchFamily="34" charset="0"/>
              </a:rPr>
              <a:t>tahun</a:t>
            </a:r>
            <a:endParaRPr lang="en-US" sz="2400" dirty="0">
              <a:solidFill>
                <a:schemeClr val="tx2">
                  <a:lumMod val="50000"/>
                </a:schemeClr>
              </a:solidFill>
              <a:latin typeface="Arial" pitchFamily="34" charset="0"/>
              <a:cs typeface="Arial" pitchFamily="34" charset="0"/>
            </a:endParaRPr>
          </a:p>
        </p:txBody>
      </p:sp>
      <p:grpSp>
        <p:nvGrpSpPr>
          <p:cNvPr id="32" name="Group 31"/>
          <p:cNvGrpSpPr/>
          <p:nvPr/>
        </p:nvGrpSpPr>
        <p:grpSpPr>
          <a:xfrm>
            <a:off x="9180785" y="6174581"/>
            <a:ext cx="2562857" cy="589215"/>
            <a:chOff x="2519327" y="5475944"/>
            <a:chExt cx="3815685" cy="877247"/>
          </a:xfrm>
        </p:grpSpPr>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34" name="Picture 33"/>
            <p:cNvPicPr>
              <a:picLocks noChangeAspect="1"/>
            </p:cNvPicPr>
            <p:nvPr/>
          </p:nvPicPr>
          <p:blipFill rotWithShape="1">
            <a:blip r:embed="rId5"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3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3228482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AFIRMASI - SD</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3060105" y="1350045"/>
            <a:ext cx="4698264"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AFIRMASI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sedikit</a:t>
            </a:r>
            <a:r>
              <a:rPr lang="en-US" sz="2800" b="1" dirty="0">
                <a:solidFill>
                  <a:srgbClr val="FFFF00"/>
                </a:solidFill>
                <a:latin typeface="Arial Black" panose="020B0A04020102020204" pitchFamily="34" charset="0"/>
              </a:rPr>
              <a:t> 15%</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718197"/>
            <a:ext cx="9000652" cy="4893647"/>
          </a:xfrm>
          <a:prstGeom prst="rect">
            <a:avLst/>
          </a:prstGeom>
          <a:noFill/>
        </p:spPr>
        <p:txBody>
          <a:bodyPr wrap="square" rtlCol="0">
            <a:spAutoFit/>
          </a:bodyPr>
          <a:lstStyle/>
          <a:p>
            <a:pPr marL="457200" lvl="3" indent="-457200" algn="just">
              <a:buAutoNum type="arabi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Terdaftar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sebagai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penerima</a:t>
            </a:r>
            <a:r>
              <a:rPr lang="en-US" sz="2400" dirty="0">
                <a:effectLst/>
                <a:latin typeface="Arial" panose="020B0604020202020204" pitchFamily="34" charset="0"/>
                <a:ea typeface="Times New Roman" panose="02020603050405020304" pitchFamily="18" charset="0"/>
                <a:cs typeface="Arial" panose="020B0604020202020204" pitchFamily="34" charset="0"/>
              </a:rPr>
              <a:t> program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bantuan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antara</a:t>
            </a:r>
            <a:r>
              <a:rPr lang="en-US" sz="2400" dirty="0">
                <a:latin typeface="Arial" panose="020B0604020202020204" pitchFamily="34" charset="0"/>
                <a:ea typeface="Times New Roman" panose="02020603050405020304" pitchFamily="18" charset="0"/>
                <a:cs typeface="Arial" panose="020B0604020202020204" pitchFamily="34" charset="0"/>
              </a:rPr>
              <a:t> lain : </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PIP </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data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diambil</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dari</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dashboard PIP Dinas Pendidikan</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PKH yang </a:t>
            </a:r>
            <a:r>
              <a:rPr lang="en-US" sz="2400" dirty="0" err="1">
                <a:latin typeface="Arial" panose="020B0604020202020204" pitchFamily="34" charset="0"/>
                <a:ea typeface="Times New Roman" panose="02020603050405020304" pitchFamily="18" charset="0"/>
                <a:cs typeface="Arial" panose="020B0604020202020204" pitchFamily="34" charset="0"/>
              </a:rPr>
              <a:t>terdata</a:t>
            </a:r>
            <a:r>
              <a:rPr lang="en-US" sz="2400" dirty="0">
                <a:latin typeface="Arial" panose="020B0604020202020204" pitchFamily="34" charset="0"/>
                <a:ea typeface="Times New Roman" panose="02020603050405020304" pitchFamily="18" charset="0"/>
                <a:cs typeface="Arial" panose="020B0604020202020204" pitchFamily="34" charset="0"/>
              </a:rPr>
              <a:t> DTKS </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permohonan</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melalui</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Dinas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Sosial</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dan P3A Kota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Madiun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disabilitas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dibuktikan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spesialis</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psikolog</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k</a:t>
            </a:r>
            <a:r>
              <a:rPr lang="en-US" sz="2400" dirty="0" err="1">
                <a:effectLst/>
                <a:latin typeface="Arial" panose="020B0604020202020204" pitchFamily="34" charset="0"/>
                <a:ea typeface="Times New Roman" panose="02020603050405020304" pitchFamily="18" charset="0"/>
                <a:cs typeface="Arial" panose="020B0604020202020204" pitchFamily="34" charset="0"/>
              </a:rPr>
              <a:t>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disabilitas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3"/>
            </a:pP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863600" lvl="3" indent="-457200" algn="jus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tinggal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400" dirty="0">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kecamatan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8636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usia</a:t>
            </a:r>
            <a:r>
              <a:rPr lang="en-US" sz="2400" dirty="0">
                <a:solidFill>
                  <a:schemeClr val="tx2">
                    <a:lumMod val="50000"/>
                  </a:schemeClr>
                </a:solidFill>
                <a:latin typeface="Arial" panose="020B0604020202020204" pitchFamily="34" charset="0"/>
                <a:cs typeface="Arial" panose="020B0604020202020204" pitchFamily="34" charset="0"/>
              </a:rPr>
              <a:t> </a:t>
            </a:r>
          </a:p>
          <a:p>
            <a:pPr marL="8636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76049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DASAR HUKUM</a:t>
            </a:r>
          </a:p>
        </p:txBody>
      </p:sp>
      <p:sp>
        <p:nvSpPr>
          <p:cNvPr id="6" name="TextBox 5"/>
          <p:cNvSpPr txBox="1"/>
          <p:nvPr/>
        </p:nvSpPr>
        <p:spPr>
          <a:xfrm>
            <a:off x="828205" y="1494061"/>
            <a:ext cx="9614036" cy="4708981"/>
          </a:xfrm>
          <a:prstGeom prst="rect">
            <a:avLst/>
          </a:prstGeom>
          <a:noFill/>
        </p:spPr>
        <p:txBody>
          <a:bodyPr wrap="square" rtlCol="0">
            <a:spAutoFit/>
          </a:bodyPr>
          <a:lstStyle/>
          <a:p>
            <a:pPr marL="509588" lvl="2" indent="-509588" algn="just">
              <a:buFont typeface="+mj-lt"/>
              <a:buAutoNum type="arabicPeriod"/>
            </a:pPr>
            <a:r>
              <a:rPr lang="id-ID" sz="2000" spc="-20" dirty="0">
                <a:effectLst/>
                <a:latin typeface="Arial" panose="020B0604020202020204" pitchFamily="34" charset="0"/>
                <a:ea typeface="Times New Roman" panose="02020603050405020304" pitchFamily="18" charset="0"/>
                <a:cs typeface="Arial" panose="020B0604020202020204" pitchFamily="34" charset="0"/>
              </a:rPr>
              <a:t>Peraturan Menteri Pendidikan dan Kebudayaan Nomor 1 Tahun 2021 tentang Penerimaan Peserta Didik Baru pada Taman </a:t>
            </a:r>
            <a:r>
              <a:rPr lang="id-ID" sz="2000" spc="-20" dirty="0" err="1">
                <a:effectLst/>
                <a:latin typeface="Arial" panose="020B0604020202020204" pitchFamily="34" charset="0"/>
                <a:ea typeface="Times New Roman" panose="02020603050405020304" pitchFamily="18" charset="0"/>
                <a:cs typeface="Arial" panose="020B0604020202020204" pitchFamily="34" charset="0"/>
              </a:rPr>
              <a:t>Kanak-Kanak</a:t>
            </a:r>
            <a:r>
              <a:rPr lang="id-ID" sz="2000" spc="-20" dirty="0">
                <a:effectLst/>
                <a:latin typeface="Arial" panose="020B0604020202020204" pitchFamily="34" charset="0"/>
                <a:ea typeface="Times New Roman" panose="02020603050405020304" pitchFamily="18" charset="0"/>
                <a:cs typeface="Arial" panose="020B0604020202020204" pitchFamily="34" charset="0"/>
              </a:rPr>
              <a:t>, Sekolah Dasar, Sekolah Menengah Pertama, Sekolah Menengah Atas, dan Sekolah Menengah Kejuruan</a:t>
            </a:r>
            <a:endParaRPr lang="en-US" sz="2000" spc="-20" dirty="0">
              <a:effectLst/>
              <a:latin typeface="Arial" panose="020B0604020202020204" pitchFamily="34" charset="0"/>
              <a:ea typeface="Times New Roman" panose="02020603050405020304" pitchFamily="18" charset="0"/>
              <a:cs typeface="Arial" panose="020B0604020202020204" pitchFamily="34" charset="0"/>
            </a:endParaRPr>
          </a:p>
          <a:p>
            <a:pPr marL="509588" lvl="2" indent="-509588" algn="just">
              <a:buFont typeface="+mj-lt"/>
              <a:buAutoNum type="arabicPeriod"/>
            </a:pPr>
            <a:endParaRPr lang="en-US" sz="2000" spc="-20" dirty="0">
              <a:solidFill>
                <a:schemeClr val="tx2">
                  <a:lumMod val="50000"/>
                </a:schemeClr>
              </a:solidFill>
              <a:latin typeface="Arial" panose="020B0604020202020204" pitchFamily="34" charset="0"/>
              <a:cs typeface="Arial" panose="020B0604020202020204" pitchFamily="34" charset="0"/>
            </a:endParaRPr>
          </a:p>
          <a:p>
            <a:pPr marL="509588" lvl="2" indent="-509588" algn="just">
              <a:buFont typeface="+mj-lt"/>
              <a:buAutoNum type="arabicPeriod"/>
            </a:pPr>
            <a:r>
              <a:rPr lang="id-ID" sz="2000" dirty="0">
                <a:effectLst/>
                <a:latin typeface="Arial" panose="020B0604020202020204" pitchFamily="34" charset="0"/>
                <a:ea typeface="Times New Roman" panose="02020603050405020304" pitchFamily="18" charset="0"/>
                <a:cs typeface="Arial" panose="020B0604020202020204" pitchFamily="34" charset="0"/>
              </a:rPr>
              <a:t>Keputusan Sekretaris Jenderal Kementerian Pendidikan, Kebudayaan, Riset dan Teknologi Nomor 47/M/2023 tentang Pedoman Pelaksanaan </a:t>
            </a:r>
            <a:r>
              <a:rPr lang="id-ID" sz="2000" spc="-20" dirty="0">
                <a:effectLst/>
                <a:latin typeface="Arial" panose="020B0604020202020204" pitchFamily="34" charset="0"/>
                <a:ea typeface="Times New Roman" panose="02020603050405020304" pitchFamily="18" charset="0"/>
                <a:cs typeface="Arial" panose="020B0604020202020204" pitchFamily="34" charset="0"/>
              </a:rPr>
              <a:t>Peraturan Menteri Pendidikan dan Kebudayaan Nomor 1 Tahun 2021 tentang Penerimaan Peserta Didik Baru pada Taman </a:t>
            </a:r>
            <a:r>
              <a:rPr lang="id-ID" sz="2000" spc="-20" dirty="0" err="1">
                <a:effectLst/>
                <a:latin typeface="Arial" panose="020B0604020202020204" pitchFamily="34" charset="0"/>
                <a:ea typeface="Times New Roman" panose="02020603050405020304" pitchFamily="18" charset="0"/>
                <a:cs typeface="Arial" panose="020B0604020202020204" pitchFamily="34" charset="0"/>
              </a:rPr>
              <a:t>Kanak-Kanak</a:t>
            </a:r>
            <a:r>
              <a:rPr lang="id-ID" sz="2000" spc="-20" dirty="0">
                <a:effectLst/>
                <a:latin typeface="Arial" panose="020B0604020202020204" pitchFamily="34" charset="0"/>
                <a:ea typeface="Times New Roman" panose="02020603050405020304" pitchFamily="18" charset="0"/>
                <a:cs typeface="Arial" panose="020B0604020202020204" pitchFamily="34" charset="0"/>
              </a:rPr>
              <a:t>, Sekolah Dasar, Sekolah Menengah Pertama, Sekolah Menengah Atas, dan Sekolah Menengah Kejuruan</a:t>
            </a:r>
            <a:endParaRPr lang="en-US" sz="2000" spc="-20" dirty="0">
              <a:effectLst/>
              <a:latin typeface="Arial" panose="020B0604020202020204" pitchFamily="34" charset="0"/>
              <a:ea typeface="Times New Roman" panose="02020603050405020304" pitchFamily="18" charset="0"/>
              <a:cs typeface="Arial" panose="020B0604020202020204" pitchFamily="34" charset="0"/>
            </a:endParaRPr>
          </a:p>
          <a:p>
            <a:pPr marL="509588" lvl="2" indent="-509588" algn="just">
              <a:buFont typeface="+mj-lt"/>
              <a:buAutoNum type="arabicPeriod"/>
            </a:pPr>
            <a:endParaRPr lang="en-US" sz="2000" spc="-20" dirty="0">
              <a:effectLst/>
              <a:latin typeface="Arial" panose="020B0604020202020204" pitchFamily="34" charset="0"/>
              <a:ea typeface="Times New Roman" panose="02020603050405020304" pitchFamily="18" charset="0"/>
              <a:cs typeface="Arial" panose="020B0604020202020204" pitchFamily="34" charset="0"/>
            </a:endParaRPr>
          </a:p>
          <a:p>
            <a:pPr marL="509588" lvl="2" indent="-509588" algn="just">
              <a:buFont typeface="+mj-lt"/>
              <a:buAutoNum type="arabicPeriod"/>
            </a:pPr>
            <a:r>
              <a:rPr lang="en-US" sz="2000" spc="-20" dirty="0" err="1">
                <a:latin typeface="Arial" panose="020B0604020202020204" pitchFamily="34" charset="0"/>
                <a:ea typeface="Times New Roman" panose="02020603050405020304" pitchFamily="18" charset="0"/>
                <a:cs typeface="Arial" panose="020B0604020202020204" pitchFamily="34" charset="0"/>
              </a:rPr>
              <a:t>Peraturan</a:t>
            </a:r>
            <a:r>
              <a:rPr lang="en-US" sz="2000" spc="-20" dirty="0">
                <a:latin typeface="Arial" panose="020B0604020202020204" pitchFamily="34" charset="0"/>
                <a:ea typeface="Times New Roman" panose="02020603050405020304" pitchFamily="18" charset="0"/>
                <a:cs typeface="Arial" panose="020B0604020202020204" pitchFamily="34" charset="0"/>
              </a:rPr>
              <a:t> Wali Kota </a:t>
            </a:r>
            <a:r>
              <a:rPr lang="en-US" sz="2000" spc="-20" dirty="0" err="1">
                <a:latin typeface="Arial" panose="020B0604020202020204" pitchFamily="34" charset="0"/>
                <a:ea typeface="Times New Roman" panose="02020603050405020304" pitchFamily="18" charset="0"/>
                <a:cs typeface="Arial" panose="020B0604020202020204" pitchFamily="34" charset="0"/>
              </a:rPr>
              <a:t>Madiun</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Nomor</a:t>
            </a:r>
            <a:r>
              <a:rPr lang="en-US" sz="2000" spc="-20" dirty="0">
                <a:latin typeface="Arial" panose="020B0604020202020204" pitchFamily="34" charset="0"/>
                <a:ea typeface="Times New Roman" panose="02020603050405020304" pitchFamily="18" charset="0"/>
                <a:cs typeface="Arial" panose="020B0604020202020204" pitchFamily="34" charset="0"/>
              </a:rPr>
              <a:t> 13 </a:t>
            </a:r>
            <a:r>
              <a:rPr lang="en-US" sz="2000" spc="-20" dirty="0" err="1">
                <a:latin typeface="Arial" panose="020B0604020202020204" pitchFamily="34" charset="0"/>
                <a:ea typeface="Times New Roman" panose="02020603050405020304" pitchFamily="18" charset="0"/>
                <a:cs typeface="Arial" panose="020B0604020202020204" pitchFamily="34" charset="0"/>
              </a:rPr>
              <a:t>Tahun</a:t>
            </a:r>
            <a:r>
              <a:rPr lang="en-US" sz="2000" spc="-20" dirty="0">
                <a:latin typeface="Arial" panose="020B0604020202020204" pitchFamily="34" charset="0"/>
                <a:ea typeface="Times New Roman" panose="02020603050405020304" pitchFamily="18" charset="0"/>
                <a:cs typeface="Arial" panose="020B0604020202020204" pitchFamily="34" charset="0"/>
              </a:rPr>
              <a:t> 2024 </a:t>
            </a:r>
            <a:r>
              <a:rPr lang="en-US" sz="2000" spc="-20" dirty="0" err="1">
                <a:latin typeface="Arial" panose="020B0604020202020204" pitchFamily="34" charset="0"/>
                <a:ea typeface="Times New Roman" panose="02020603050405020304" pitchFamily="18" charset="0"/>
                <a:cs typeface="Arial" panose="020B0604020202020204" pitchFamily="34" charset="0"/>
              </a:rPr>
              <a:t>tentang</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Pedoman</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Pelaksanaan</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Penerimaan</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Peserta</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Didik</a:t>
            </a:r>
            <a:r>
              <a:rPr lang="en-US" sz="2000" spc="-20" dirty="0">
                <a:latin typeface="Arial" panose="020B0604020202020204" pitchFamily="34" charset="0"/>
                <a:ea typeface="Times New Roman" panose="02020603050405020304" pitchFamily="18" charset="0"/>
                <a:cs typeface="Arial" panose="020B0604020202020204" pitchFamily="34" charset="0"/>
              </a:rPr>
              <a:t> Baru Pada Taman Kanak-</a:t>
            </a:r>
            <a:r>
              <a:rPr lang="en-US" sz="2000" spc="-20" dirty="0" err="1">
                <a:latin typeface="Arial" panose="020B0604020202020204" pitchFamily="34" charset="0"/>
                <a:ea typeface="Times New Roman" panose="02020603050405020304" pitchFamily="18" charset="0"/>
                <a:cs typeface="Arial" panose="020B0604020202020204" pitchFamily="34" charset="0"/>
              </a:rPr>
              <a:t>kanak</a:t>
            </a:r>
            <a:r>
              <a:rPr lang="en-US" sz="2000" spc="-20" dirty="0">
                <a:latin typeface="Arial" panose="020B0604020202020204" pitchFamily="34" charset="0"/>
                <a:ea typeface="Times New Roman" panose="02020603050405020304" pitchFamily="18" charset="0"/>
                <a:cs typeface="Arial" panose="020B0604020202020204" pitchFamily="34" charset="0"/>
              </a:rPr>
              <a:t> Negeri, </a:t>
            </a:r>
            <a:r>
              <a:rPr lang="en-US" sz="2000" spc="-20" dirty="0" err="1">
                <a:latin typeface="Arial" panose="020B0604020202020204" pitchFamily="34" charset="0"/>
                <a:ea typeface="Times New Roman" panose="02020603050405020304" pitchFamily="18" charset="0"/>
                <a:cs typeface="Arial" panose="020B0604020202020204" pitchFamily="34" charset="0"/>
              </a:rPr>
              <a:t>Sekolah</a:t>
            </a:r>
            <a:r>
              <a:rPr lang="en-US" sz="2000" spc="-20" dirty="0">
                <a:latin typeface="Arial" panose="020B0604020202020204" pitchFamily="34" charset="0"/>
                <a:ea typeface="Times New Roman" panose="02020603050405020304" pitchFamily="18" charset="0"/>
                <a:cs typeface="Arial" panose="020B0604020202020204" pitchFamily="34" charset="0"/>
              </a:rPr>
              <a:t> Dasar Negeri, dan </a:t>
            </a:r>
            <a:r>
              <a:rPr lang="en-US" sz="2000" spc="-20" dirty="0" err="1">
                <a:latin typeface="Arial" panose="020B0604020202020204" pitchFamily="34" charset="0"/>
                <a:ea typeface="Times New Roman" panose="02020603050405020304" pitchFamily="18" charset="0"/>
                <a:cs typeface="Arial" panose="020B0604020202020204" pitchFamily="34" charset="0"/>
              </a:rPr>
              <a:t>Sekolah</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Menengah</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Pertama</a:t>
            </a:r>
            <a:r>
              <a:rPr lang="en-US" sz="2000" spc="-20" dirty="0">
                <a:latin typeface="Arial" panose="020B0604020202020204" pitchFamily="34" charset="0"/>
                <a:ea typeface="Times New Roman" panose="02020603050405020304" pitchFamily="18" charset="0"/>
                <a:cs typeface="Arial" panose="020B0604020202020204" pitchFamily="34" charset="0"/>
              </a:rPr>
              <a:t> Negeri </a:t>
            </a:r>
            <a:r>
              <a:rPr lang="en-US" sz="2000" spc="-20" dirty="0" err="1">
                <a:latin typeface="Arial" panose="020B0604020202020204" pitchFamily="34" charset="0"/>
                <a:ea typeface="Times New Roman" panose="02020603050405020304" pitchFamily="18" charset="0"/>
                <a:cs typeface="Arial" panose="020B0604020202020204" pitchFamily="34" charset="0"/>
              </a:rPr>
              <a:t>Tahun</a:t>
            </a:r>
            <a:r>
              <a:rPr lang="en-US" sz="2000" spc="-20" dirty="0">
                <a:latin typeface="Arial" panose="020B0604020202020204" pitchFamily="34" charset="0"/>
                <a:ea typeface="Times New Roman" panose="02020603050405020304" pitchFamily="18" charset="0"/>
                <a:cs typeface="Arial" panose="020B0604020202020204" pitchFamily="34" charset="0"/>
              </a:rPr>
              <a:t> </a:t>
            </a:r>
            <a:r>
              <a:rPr lang="en-US" sz="2000" spc="-20" dirty="0" err="1">
                <a:latin typeface="Arial" panose="020B0604020202020204" pitchFamily="34" charset="0"/>
                <a:ea typeface="Times New Roman" panose="02020603050405020304" pitchFamily="18" charset="0"/>
                <a:cs typeface="Arial" panose="020B0604020202020204" pitchFamily="34" charset="0"/>
              </a:rPr>
              <a:t>Ajaran</a:t>
            </a:r>
            <a:r>
              <a:rPr lang="en-US" sz="2000" spc="-20" dirty="0">
                <a:latin typeface="Arial" panose="020B0604020202020204" pitchFamily="34" charset="0"/>
                <a:ea typeface="Times New Roman" panose="02020603050405020304" pitchFamily="18" charset="0"/>
                <a:cs typeface="Arial" panose="020B0604020202020204" pitchFamily="34" charset="0"/>
              </a:rPr>
              <a:t> 2024/2025</a:t>
            </a:r>
            <a:endParaRPr lang="en-US" sz="2000" spc="-20"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11" name="Group 10"/>
          <p:cNvGrpSpPr/>
          <p:nvPr/>
        </p:nvGrpSpPr>
        <p:grpSpPr>
          <a:xfrm>
            <a:off x="9180785" y="6174581"/>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656523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269925"/>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PINDAH TUGAS ORTU/WALI - SD</a:t>
            </a:r>
          </a:p>
        </p:txBody>
      </p:sp>
      <p:grpSp>
        <p:nvGrpSpPr>
          <p:cNvPr id="18" name="Group 17"/>
          <p:cNvGrpSpPr/>
          <p:nvPr/>
        </p:nvGrpSpPr>
        <p:grpSpPr>
          <a:xfrm>
            <a:off x="9180785" y="7025526"/>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1115889" y="990005"/>
            <a:ext cx="8064896"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PINDAH TUGAS ORTU/WALI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15%</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070125"/>
            <a:ext cx="9758796" cy="5262979"/>
          </a:xfrm>
          <a:prstGeom prst="rect">
            <a:avLst/>
          </a:prstGeom>
          <a:noFill/>
        </p:spPr>
        <p:txBody>
          <a:bodyPr wrap="square" rtlCol="0">
            <a:spAutoFit/>
          </a:bodyPr>
          <a:lstStyle/>
          <a:p>
            <a:pPr marL="457200" lvl="3" indent="-457200" algn="just">
              <a:buAutoNum type="arabicPeriod"/>
            </a:pPr>
            <a:r>
              <a:rPr lang="en-US" sz="2400" dirty="0" err="1">
                <a:latin typeface="Arial" panose="020B0604020202020204" pitchFamily="34" charset="0"/>
                <a:ea typeface="Times New Roman" panose="02020603050405020304" pitchFamily="18" charset="0"/>
                <a:cs typeface="Arial" panose="020B0604020202020204" pitchFamily="34" charset="0"/>
              </a:rPr>
              <a:t>Ortu</a:t>
            </a:r>
            <a:r>
              <a:rPr lang="en-US" sz="2400" dirty="0">
                <a:latin typeface="Arial" panose="020B0604020202020204" pitchFamily="34" charset="0"/>
                <a:ea typeface="Times New Roman" panose="02020603050405020304" pitchFamily="18" charset="0"/>
                <a:cs typeface="Arial" panose="020B0604020202020204" pitchFamily="34" charset="0"/>
              </a:rPr>
              <a:t>/</a:t>
            </a:r>
            <a:r>
              <a:rPr lang="en-US" sz="2400" dirty="0" err="1">
                <a:latin typeface="Arial" panose="020B0604020202020204" pitchFamily="34" charset="0"/>
                <a:ea typeface="Times New Roman" panose="02020603050405020304" pitchFamily="18" charset="0"/>
                <a:cs typeface="Arial" panose="020B0604020202020204" pitchFamily="34" charset="0"/>
              </a:rPr>
              <a:t>wali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dari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luar</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ke</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kurang</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dari</a:t>
            </a:r>
            <a:r>
              <a:rPr lang="en-US" sz="2400" dirty="0">
                <a:latin typeface="Arial" panose="020B0604020202020204" pitchFamily="34" charset="0"/>
                <a:ea typeface="Times New Roman" panose="02020603050405020304" pitchFamily="18" charset="0"/>
                <a:cs typeface="Arial" panose="020B0604020202020204" pitchFamily="34" charset="0"/>
              </a:rPr>
              <a:t> 1 </a:t>
            </a:r>
            <a:r>
              <a:rPr lang="en-US" sz="2400" dirty="0" err="1">
                <a:latin typeface="Arial" panose="020B0604020202020204" pitchFamily="34" charset="0"/>
                <a:ea typeface="Times New Roman" panose="02020603050405020304" pitchFamily="18" charset="0"/>
                <a:cs typeface="Arial" panose="020B0604020202020204" pitchFamily="34" charset="0"/>
              </a:rPr>
              <a:t>tahun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terhitung</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tanggal</a:t>
            </a:r>
            <a:r>
              <a:rPr lang="en-US" sz="2400" dirty="0">
                <a:latin typeface="Arial" panose="020B0604020202020204" pitchFamily="34" charset="0"/>
                <a:ea typeface="Times New Roman" panose="02020603050405020304" pitchFamily="18" charset="0"/>
                <a:cs typeface="Arial" panose="020B0604020202020204" pitchFamily="34" charset="0"/>
              </a:rPr>
              <a:t> 10 </a:t>
            </a:r>
            <a:r>
              <a:rPr lang="en-US" sz="2400" dirty="0" err="1">
                <a:latin typeface="Arial" panose="020B0604020202020204" pitchFamily="34" charset="0"/>
                <a:ea typeface="Times New Roman" panose="02020603050405020304" pitchFamily="18" charset="0"/>
                <a:cs typeface="Arial" panose="020B0604020202020204" pitchFamily="34" charset="0"/>
              </a:rPr>
              <a:t>Juni</a:t>
            </a:r>
            <a:r>
              <a:rPr lang="en-US" sz="2400" dirty="0">
                <a:latin typeface="Arial" panose="020B0604020202020204" pitchFamily="34" charset="0"/>
                <a:ea typeface="Times New Roman" panose="02020603050405020304" pitchFamily="18" charset="0"/>
                <a:cs typeface="Arial" panose="020B0604020202020204" pitchFamily="34" charset="0"/>
              </a:rPr>
              <a:t> 2024, </a:t>
            </a:r>
            <a:r>
              <a:rPr lang="en-US" sz="2400" dirty="0" err="1">
                <a:latin typeface="Arial" panose="020B0604020202020204" pitchFamily="34" charset="0"/>
                <a:ea typeface="Times New Roman" panose="02020603050405020304" pitchFamily="18" charset="0"/>
                <a:cs typeface="Arial" panose="020B0604020202020204" pitchFamily="34" charset="0"/>
              </a:rPr>
              <a:t>dibuktikan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Surat </a:t>
            </a:r>
            <a:r>
              <a:rPr lang="en-US" sz="2400" dirty="0" err="1">
                <a:latin typeface="Arial" panose="020B0604020202020204" pitchFamily="34" charset="0"/>
                <a:ea typeface="Times New Roman" panose="02020603050405020304" pitchFamily="18" charset="0"/>
                <a:cs typeface="Arial" panose="020B0604020202020204" pitchFamily="34" charset="0"/>
              </a:rPr>
              <a:t>Keterangan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pimpinan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setempat</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SK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SPT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atau</a:t>
            </a:r>
            <a:r>
              <a:rPr lang="en-US" sz="2400" dirty="0">
                <a:latin typeface="Arial" panose="020B0604020202020204" pitchFamily="34" charset="0"/>
                <a:ea typeface="Times New Roman" panose="02020603050405020304" pitchFamily="18" charset="0"/>
                <a:cs typeface="Arial" panose="020B0604020202020204" pitchFamily="34" charset="0"/>
              </a:rPr>
              <a:t> yang </a:t>
            </a:r>
            <a:r>
              <a:rPr lang="en-US" sz="2400" dirty="0" err="1">
                <a:latin typeface="Arial" panose="020B0604020202020204" pitchFamily="34" charset="0"/>
                <a:ea typeface="Times New Roman" panose="02020603050405020304" pitchFamily="18" charset="0"/>
                <a:cs typeface="Arial" panose="020B0604020202020204" pitchFamily="34" charset="0"/>
              </a:rPr>
              <a:t>dipersamakan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KK</a:t>
            </a:r>
          </a:p>
          <a:p>
            <a:pPr marL="965200" lvl="3" indent="-508000" algn="jus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Pernyataan</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laman</a:t>
            </a:r>
            <a:r>
              <a:rPr lang="en-US" sz="2400" dirty="0">
                <a:latin typeface="Arial" panose="020B0604020202020204" pitchFamily="34" charset="0"/>
                <a:ea typeface="Times New Roman" panose="02020603050405020304" pitchFamily="18" charset="0"/>
                <a:cs typeface="Arial" panose="020B0604020202020204" pitchFamily="34" charset="0"/>
              </a:rPr>
              <a:t> PPDB</a:t>
            </a: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Permohona</a:t>
            </a:r>
            <a:r>
              <a:rPr lang="en-US" sz="2400" dirty="0" err="1">
                <a:latin typeface="Arial" panose="020B0604020202020204" pitchFamily="34" charset="0"/>
                <a:ea typeface="Times New Roman" panose="02020603050405020304" pitchFamily="18" charset="0"/>
                <a:cs typeface="Arial" panose="020B0604020202020204" pitchFamily="34" charset="0"/>
              </a:rPr>
              <a:t>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Rekom</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Pindah</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Tugas</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dilaksanakan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secara</a:t>
            </a:r>
            <a:r>
              <a:rPr lang="en-US" sz="2400" dirty="0">
                <a:latin typeface="Arial" panose="020B0604020202020204" pitchFamily="34" charset="0"/>
                <a:ea typeface="Times New Roman" panose="02020603050405020304" pitchFamily="18" charset="0"/>
                <a:cs typeface="Arial" panose="020B0604020202020204" pitchFamily="34" charset="0"/>
              </a:rPr>
              <a:t> daring.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digunakan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untuk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Guru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Pemkot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14400" lvl="3" indent="-457200" algn="jus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usia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kecamatan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jarak</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tempat</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tinggal</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atau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tempat</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bekerja</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ortu</a:t>
            </a:r>
            <a:r>
              <a:rPr lang="en-US" sz="2400" dirty="0">
                <a:solidFill>
                  <a:schemeClr val="tx2">
                    <a:lumMod val="50000"/>
                  </a:schemeClr>
                </a:solidFill>
                <a:latin typeface="Arial" panose="020B0604020202020204" pitchFamily="34" charset="0"/>
                <a:cs typeface="Arial" panose="020B0604020202020204" pitchFamily="34" charset="0"/>
              </a:rPr>
              <a:t>/</a:t>
            </a:r>
            <a:r>
              <a:rPr lang="en-US" sz="2400" dirty="0" err="1">
                <a:solidFill>
                  <a:schemeClr val="tx2">
                    <a:lumMod val="50000"/>
                  </a:schemeClr>
                </a:solidFill>
                <a:latin typeface="Arial" panose="020B0604020202020204" pitchFamily="34" charset="0"/>
                <a:cs typeface="Arial" panose="020B0604020202020204" pitchFamily="34" charset="0"/>
              </a:rPr>
              <a:t>wali</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terdekat</a:t>
            </a:r>
            <a:endParaRPr lang="en-US" sz="2400" dirty="0">
              <a:solidFill>
                <a:schemeClr val="tx2">
                  <a:lumMod val="50000"/>
                </a:schemeClr>
              </a:solidFill>
              <a:latin typeface="Arial" panose="020B0604020202020204" pitchFamily="34" charset="0"/>
              <a:cs typeface="Arial" panose="020B0604020202020204" pitchFamily="34" charset="0"/>
            </a:endParaRP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966171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a:t>
            </a:r>
            <a:r>
              <a:rPr lang="en-US" sz="2800" dirty="0">
                <a:solidFill>
                  <a:schemeClr val="tx2">
                    <a:lumMod val="50000"/>
                  </a:schemeClr>
                </a:solidFill>
                <a:latin typeface="Arial Black" pitchFamily="34" charset="0"/>
              </a:rPr>
              <a:t>ZONASI</a:t>
            </a:r>
            <a:r>
              <a:rPr lang="en-US" sz="2800" dirty="0">
                <a:solidFill>
                  <a:schemeClr val="tx2">
                    <a:lumMod val="50000"/>
                  </a:schemeClr>
                </a:solidFill>
                <a:effectLst/>
                <a:latin typeface="Arial Black" pitchFamily="34" charset="0"/>
              </a:rPr>
              <a:t>- SD</a:t>
            </a:r>
          </a:p>
        </p:txBody>
      </p:sp>
      <p:grpSp>
        <p:nvGrpSpPr>
          <p:cNvPr id="18" name="Group 17"/>
          <p:cNvGrpSpPr/>
          <p:nvPr/>
        </p:nvGrpSpPr>
        <p:grpSpPr>
          <a:xfrm>
            <a:off x="9180785" y="6174581"/>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1115889" y="1494060"/>
            <a:ext cx="8064896"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ZONASI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sedikit</a:t>
            </a:r>
            <a:r>
              <a:rPr lang="en-US" sz="2800" b="1" dirty="0">
                <a:solidFill>
                  <a:srgbClr val="FFFF00"/>
                </a:solidFill>
                <a:latin typeface="Arial Black" panose="020B0A04020102020204" pitchFamily="34" charset="0"/>
              </a:rPr>
              <a:t> 70%</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964993"/>
            <a:ext cx="8318636" cy="4154984"/>
          </a:xfrm>
          <a:prstGeom prst="rect">
            <a:avLst/>
          </a:prstGeom>
          <a:noFill/>
        </p:spPr>
        <p:txBody>
          <a:bodyPr wrap="square" rtlCol="0">
            <a:spAutoFit/>
          </a:bodyPr>
          <a:lstStyle/>
          <a:p>
            <a:pPr marL="457200" lvl="3" indent="-457200" algn="just">
              <a:buAutoNum type="arabicPeriod"/>
            </a:pPr>
            <a:r>
              <a:rPr lang="en-US" sz="2400" dirty="0" err="1">
                <a:latin typeface="Arial" panose="020B0604020202020204" pitchFamily="34" charset="0"/>
                <a:ea typeface="Times New Roman" panose="02020603050405020304" pitchFamily="18" charset="0"/>
                <a:cs typeface="Arial" panose="020B0604020202020204" pitchFamily="34" charset="0"/>
              </a:rPr>
              <a:t>Zonasi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berdasarkan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kecamatan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sesuai</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65200" lvl="3" indent="-457200" algn="jus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alamat</a:t>
            </a:r>
            <a:r>
              <a:rPr lang="en-US" sz="2400" dirty="0">
                <a:latin typeface="Arial" panose="020B0604020202020204" pitchFamily="34" charset="0"/>
                <a:ea typeface="Times New Roman" panose="02020603050405020304" pitchFamily="18" charset="0"/>
                <a:cs typeface="Arial" panose="020B0604020202020204" pitchFamily="34" charset="0"/>
              </a:rPr>
              <a:t> KK;</a:t>
            </a:r>
          </a:p>
          <a:p>
            <a:pPr marL="965200" lvl="3" indent="-457200" algn="jus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alamat</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tempat</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ortu</a:t>
            </a:r>
            <a:r>
              <a:rPr lang="en-US" sz="2400" dirty="0">
                <a:latin typeface="Arial" panose="020B0604020202020204" pitchFamily="34" charset="0"/>
                <a:ea typeface="Times New Roman" panose="02020603050405020304" pitchFamily="18" charset="0"/>
                <a:cs typeface="Arial" panose="020B0604020202020204" pitchFamily="34" charset="0"/>
              </a:rPr>
              <a:t>/</a:t>
            </a:r>
            <a:r>
              <a:rPr lang="en-US" sz="2400" dirty="0" err="1">
                <a:latin typeface="Arial" panose="020B0604020202020204" pitchFamily="34" charset="0"/>
                <a:ea typeface="Times New Roman" panose="02020603050405020304" pitchFamily="18" charset="0"/>
                <a:cs typeface="Arial" panose="020B0604020202020204" pitchFamily="34" charset="0"/>
              </a:rPr>
              <a:t>wali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bagi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Pegawai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Pemkot</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TNI, POLRI, ASN Lembaga </a:t>
            </a:r>
            <a:r>
              <a:rPr lang="en-US" sz="2400" dirty="0" err="1">
                <a:latin typeface="Arial" panose="020B0604020202020204" pitchFamily="34" charset="0"/>
                <a:ea typeface="Times New Roman" panose="02020603050405020304" pitchFamily="18" charset="0"/>
                <a:cs typeface="Arial" panose="020B0604020202020204" pitchFamily="34" charset="0"/>
              </a:rPr>
              <a:t>Pemerintah</a:t>
            </a:r>
            <a:r>
              <a:rPr lang="en-US" sz="2400" dirty="0">
                <a:latin typeface="Arial" panose="020B0604020202020204" pitchFamily="34" charset="0"/>
                <a:ea typeface="Times New Roman" panose="02020603050405020304" pitchFamily="18" charset="0"/>
                <a:cs typeface="Arial" panose="020B0604020202020204" pitchFamily="34" charset="0"/>
              </a:rPr>
              <a:t>, BUMN, BUMD di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lebih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dari</a:t>
            </a:r>
            <a:r>
              <a:rPr lang="en-US" sz="2400" dirty="0">
                <a:latin typeface="Arial" panose="020B0604020202020204" pitchFamily="34" charset="0"/>
                <a:ea typeface="Times New Roman" panose="02020603050405020304" pitchFamily="18" charset="0"/>
                <a:cs typeface="Arial" panose="020B0604020202020204" pitchFamily="34" charset="0"/>
              </a:rPr>
              <a:t> 1 </a:t>
            </a:r>
            <a:r>
              <a:rPr lang="en-US" sz="2400" dirty="0" err="1">
                <a:latin typeface="Arial" panose="020B0604020202020204" pitchFamily="34" charset="0"/>
                <a:ea typeface="Times New Roman" panose="02020603050405020304" pitchFamily="18" charset="0"/>
                <a:cs typeface="Arial" panose="020B0604020202020204" pitchFamily="34" charset="0"/>
              </a:rPr>
              <a:t>tahun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terhitung</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tanggal</a:t>
            </a:r>
            <a:r>
              <a:rPr lang="en-US" sz="2400" dirty="0">
                <a:latin typeface="Arial" panose="020B0604020202020204" pitchFamily="34" charset="0"/>
                <a:ea typeface="Times New Roman" panose="02020603050405020304" pitchFamily="18" charset="0"/>
                <a:cs typeface="Arial" panose="020B0604020202020204" pitchFamily="34" charset="0"/>
              </a:rPr>
              <a:t> 10 </a:t>
            </a:r>
            <a:r>
              <a:rPr lang="en-US" sz="2400" dirty="0" err="1">
                <a:latin typeface="Arial" panose="020B0604020202020204" pitchFamily="34" charset="0"/>
                <a:ea typeface="Times New Roman" panose="02020603050405020304" pitchFamily="18" charset="0"/>
                <a:cs typeface="Arial" panose="020B0604020202020204" pitchFamily="34" charset="0"/>
              </a:rPr>
              <a:t>Juni</a:t>
            </a:r>
            <a:r>
              <a:rPr lang="en-US" sz="2400" dirty="0">
                <a:latin typeface="Arial" panose="020B0604020202020204" pitchFamily="34" charset="0"/>
                <a:ea typeface="Times New Roman" panose="02020603050405020304" pitchFamily="18" charset="0"/>
                <a:cs typeface="Arial" panose="020B0604020202020204" pitchFamily="34" charset="0"/>
              </a:rPr>
              <a:t> 2024; </a:t>
            </a:r>
            <a:r>
              <a:rPr lang="en-US" sz="2400" dirty="0" err="1">
                <a:latin typeface="Arial" panose="020B0604020202020204" pitchFamily="34" charset="0"/>
                <a:ea typeface="Times New Roman" panose="02020603050405020304" pitchFamily="18" charset="0"/>
                <a:cs typeface="Arial" panose="020B0604020202020204" pitchFamily="34" charset="0"/>
              </a:rPr>
              <a:t>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457200" algn="jus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alamat</a:t>
            </a:r>
            <a:r>
              <a:rPr lang="en-US" sz="2400" dirty="0">
                <a:latin typeface="Arial" panose="020B0604020202020204" pitchFamily="34" charset="0"/>
                <a:ea typeface="Times New Roman" panose="02020603050405020304" pitchFamily="18" charset="0"/>
                <a:cs typeface="Arial" panose="020B0604020202020204" pitchFamily="34" charset="0"/>
              </a:rPr>
              <a:t> PAUD di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bagi</a:t>
            </a:r>
            <a:r>
              <a:rPr lang="en-US" sz="2400" dirty="0">
                <a:latin typeface="Arial" panose="020B0604020202020204" pitchFamily="34" charset="0"/>
                <a:ea typeface="Times New Roman" panose="02020603050405020304" pitchFamily="18" charset="0"/>
                <a:cs typeface="Arial" panose="020B0604020202020204" pitchFamily="34" charset="0"/>
              </a:rPr>
              <a:t> KK </a:t>
            </a:r>
            <a:r>
              <a:rPr lang="en-US" sz="2400" dirty="0" err="1">
                <a:latin typeface="Arial" panose="020B0604020202020204" pitchFamily="34" charset="0"/>
                <a:ea typeface="Times New Roman" panose="02020603050405020304" pitchFamily="18" charset="0"/>
                <a:cs typeface="Arial" panose="020B0604020202020204" pitchFamily="34" charset="0"/>
              </a:rPr>
              <a:t>luar</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457200" lvl="3" indent="-457200" algn="just"/>
            <a:r>
              <a:rPr lang="en-US" sz="2400" dirty="0">
                <a:effectLst/>
                <a:latin typeface="Arial" panose="020B0604020202020204" pitchFamily="34" charset="0"/>
                <a:ea typeface="Times New Roman" panose="02020603050405020304" pitchFamily="18" charset="0"/>
                <a:cs typeface="Arial" panose="020B0604020202020204" pitchFamily="34" charset="0"/>
              </a:rPr>
              <a:t>2.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14400" lvl="3" indent="-457200" algn="jus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usia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kecamatan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2156038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a:t>
            </a:r>
            <a:r>
              <a:rPr lang="en-US" sz="2800" dirty="0">
                <a:solidFill>
                  <a:schemeClr val="tx2">
                    <a:lumMod val="50000"/>
                  </a:schemeClr>
                </a:solidFill>
                <a:latin typeface="Arial Black" pitchFamily="34" charset="0"/>
              </a:rPr>
              <a:t>ZONASI</a:t>
            </a:r>
            <a:r>
              <a:rPr lang="en-US" sz="2800" dirty="0">
                <a:solidFill>
                  <a:schemeClr val="tx2">
                    <a:lumMod val="50000"/>
                  </a:schemeClr>
                </a:solidFill>
                <a:effectLst/>
                <a:latin typeface="Arial Black" pitchFamily="34" charset="0"/>
              </a:rPr>
              <a:t>- SD</a:t>
            </a:r>
          </a:p>
        </p:txBody>
      </p:sp>
      <p:grpSp>
        <p:nvGrpSpPr>
          <p:cNvPr id="18" name="Group 17"/>
          <p:cNvGrpSpPr/>
          <p:nvPr/>
        </p:nvGrpSpPr>
        <p:grpSpPr>
          <a:xfrm>
            <a:off x="9180785" y="6174581"/>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1115889" y="1494060"/>
            <a:ext cx="8064896"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LUAR ZONASI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10%</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964993"/>
            <a:ext cx="8318636" cy="4154984"/>
          </a:xfrm>
          <a:prstGeom prst="rect">
            <a:avLst/>
          </a:prstGeom>
          <a:noFill/>
        </p:spPr>
        <p:txBody>
          <a:bodyPr wrap="square" rtlCol="0">
            <a:spAutoFit/>
          </a:bodyPr>
          <a:lstStyle/>
          <a:p>
            <a:pPr marL="457200" lvl="3" indent="-457200" algn="just">
              <a:buAutoNum type="arabicPeriod"/>
            </a:pPr>
            <a:r>
              <a:rPr lang="en-US" sz="2400" dirty="0" err="1">
                <a:latin typeface="Arial" panose="020B0604020202020204" pitchFamily="34" charset="0"/>
                <a:ea typeface="Times New Roman" panose="02020603050405020304" pitchFamily="18" charset="0"/>
                <a:cs typeface="Arial" panose="020B0604020202020204" pitchFamily="34" charset="0"/>
              </a:rPr>
              <a:t>Diperuntukan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bagi</a:t>
            </a:r>
            <a:r>
              <a:rPr lang="en-US" sz="2400" dirty="0">
                <a:latin typeface="Arial" panose="020B0604020202020204" pitchFamily="34" charset="0"/>
                <a:ea typeface="Times New Roman" panose="02020603050405020304" pitchFamily="18" charset="0"/>
                <a:cs typeface="Arial" panose="020B0604020202020204" pitchFamily="34" charset="0"/>
              </a:rPr>
              <a:t> CPDB yang </a:t>
            </a:r>
            <a:r>
              <a:rPr lang="en-US" sz="2400" dirty="0" err="1">
                <a:latin typeface="Arial" panose="020B0604020202020204" pitchFamily="34" charset="0"/>
                <a:ea typeface="Times New Roman" panose="02020603050405020304" pitchFamily="18" charset="0"/>
                <a:cs typeface="Arial" panose="020B0604020202020204" pitchFamily="34" charset="0"/>
              </a:rPr>
              <a:t>berada</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perbatasan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kecamatan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dalam</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457200" lvl="3" indent="-457200" algn="just"/>
            <a:r>
              <a:rPr lang="en-US" sz="2400" dirty="0">
                <a:effectLst/>
                <a:latin typeface="Arial" panose="020B0604020202020204" pitchFamily="34" charset="0"/>
                <a:ea typeface="Times New Roman" panose="02020603050405020304" pitchFamily="18" charset="0"/>
                <a:cs typeface="Arial" panose="020B0604020202020204" pitchFamily="34" charset="0"/>
              </a:rPr>
              <a:t>2.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14400" lvl="3" indent="-457200" algn="jus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tinggal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sedangkan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untuk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Pegawai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effectLst/>
                <a:latin typeface="Arial" panose="020B0604020202020204" pitchFamily="34" charset="0"/>
                <a:ea typeface="Times New Roman" panose="02020603050405020304" pitchFamily="18" charset="0"/>
                <a:cs typeface="Arial" panose="020B0604020202020204" pitchFamily="34" charset="0"/>
              </a:rPr>
              <a:t> Kota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TNI,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ASN TNI,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POLRI,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ASN POLRI,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ASN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Kejaksaan</a:t>
            </a:r>
            <a:r>
              <a:rPr lang="en-US" sz="2400" dirty="0">
                <a:effectLst/>
                <a:latin typeface="Arial" panose="020B0604020202020204" pitchFamily="34" charset="0"/>
                <a:ea typeface="Times New Roman" panose="02020603050405020304" pitchFamily="18" charset="0"/>
                <a:cs typeface="Arial" panose="020B0604020202020204" pitchFamily="34" charset="0"/>
              </a:rPr>
              <a:t> Negeri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ASN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Pengadilan</a:t>
            </a:r>
            <a:r>
              <a:rPr lang="en-US" sz="2400" dirty="0">
                <a:effectLst/>
                <a:latin typeface="Arial" panose="020B0604020202020204" pitchFamily="34" charset="0"/>
                <a:ea typeface="Times New Roman" panose="02020603050405020304" pitchFamily="18" charset="0"/>
                <a:cs typeface="Arial" panose="020B0604020202020204" pitchFamily="34" charset="0"/>
              </a:rPr>
              <a:t> Negeri Kota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kerja</a:t>
            </a:r>
            <a:r>
              <a:rPr lang="en-US" sz="2400" dirty="0">
                <a:effectLst/>
                <a:latin typeface="Arial" panose="020B0604020202020204" pitchFamily="34" charset="0"/>
                <a:ea typeface="Times New Roman" panose="02020603050405020304" pitchFamily="18" charset="0"/>
                <a:cs typeface="Arial" panose="020B0604020202020204" pitchFamily="34" charset="0"/>
              </a:rPr>
              <a:t> orang </a:t>
            </a:r>
            <a:r>
              <a:rPr lang="en-US" sz="2400" dirty="0" err="1">
                <a:effectLst/>
                <a:latin typeface="Arial" panose="020B0604020202020204" pitchFamily="34" charset="0"/>
                <a:ea typeface="Times New Roman" panose="02020603050405020304" pitchFamily="18" charset="0"/>
                <a:cs typeface="Arial" panose="020B0604020202020204" pitchFamily="34" charset="0"/>
              </a:rPr>
              <a:t>tua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REKOM DINAS PENDIDIKAN)</a:t>
            </a: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4195390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34" y="1943"/>
            <a:ext cx="11878293" cy="7738707"/>
          </a:xfrm>
          <a:prstGeom prst="rect">
            <a:avLst/>
          </a:prstGeom>
        </p:spPr>
      </p:pic>
      <p:sp>
        <p:nvSpPr>
          <p:cNvPr id="5" name="TextBox 4"/>
          <p:cNvSpPr txBox="1"/>
          <p:nvPr/>
        </p:nvSpPr>
        <p:spPr>
          <a:xfrm>
            <a:off x="828205" y="557957"/>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800" dirty="0">
                <a:solidFill>
                  <a:schemeClr val="tx1"/>
                </a:solidFill>
                <a:latin typeface="Arial Black" pitchFamily="34" charset="0"/>
              </a:rPr>
              <a:t>PERNYATAAN ORTU/WALI </a:t>
            </a:r>
          </a:p>
        </p:txBody>
      </p:sp>
      <p:grpSp>
        <p:nvGrpSpPr>
          <p:cNvPr id="11" name="Group 10"/>
          <p:cNvGrpSpPr/>
          <p:nvPr/>
        </p:nvGrpSpPr>
        <p:grpSpPr>
          <a:xfrm>
            <a:off x="9180785" y="6881510"/>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8" y="1350045"/>
            <a:ext cx="10084263" cy="5401479"/>
          </a:xfrm>
          <a:prstGeom prst="rect">
            <a:avLst/>
          </a:prstGeom>
          <a:solidFill>
            <a:schemeClr val="bg1"/>
          </a:solidFill>
        </p:spPr>
        <p:txBody>
          <a:bodyPr wrap="square" rtlCol="0">
            <a:spAutoFit/>
          </a:bodyPr>
          <a:lstStyle/>
          <a:p>
            <a:pPr marL="0" lvl="4" algn="just"/>
            <a:r>
              <a:rPr lang="en-US" sz="2300" dirty="0">
                <a:effectLst/>
                <a:latin typeface="Arial" panose="020B0604020202020204" pitchFamily="34" charset="0"/>
                <a:ea typeface="Times New Roman" panose="02020603050405020304" pitchFamily="18" charset="0"/>
                <a:cs typeface="Arial" panose="020B0604020202020204" pitchFamily="34" charset="0"/>
              </a:rPr>
              <a:t>Pada </a:t>
            </a:r>
            <a:r>
              <a:rPr lang="en-US" sz="2300" dirty="0" err="1">
                <a:effectLst/>
                <a:latin typeface="Arial" panose="020B0604020202020204" pitchFamily="34" charset="0"/>
                <a:ea typeface="Times New Roman" panose="02020603050405020304" pitchFamily="18" charset="0"/>
                <a:cs typeface="Arial" panose="020B0604020202020204" pitchFamily="34" charset="0"/>
              </a:rPr>
              <a:t>saat</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pembuatan</a:t>
            </a:r>
            <a:r>
              <a:rPr lang="en-US" sz="2300" dirty="0">
                <a:effectLst/>
                <a:latin typeface="Arial" panose="020B0604020202020204" pitchFamily="34" charset="0"/>
                <a:ea typeface="Times New Roman" panose="02020603050405020304" pitchFamily="18" charset="0"/>
                <a:cs typeface="Arial" panose="020B0604020202020204" pitchFamily="34" charset="0"/>
              </a:rPr>
              <a:t> PIN dan/</a:t>
            </a:r>
            <a:r>
              <a:rPr lang="en-US" sz="23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permohonan</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latin typeface="Arial" panose="020B0604020202020204" pitchFamily="34" charset="0"/>
                <a:ea typeface="Times New Roman" panose="02020603050405020304" pitchFamily="18" charset="0"/>
                <a:cs typeface="Arial" panose="020B0604020202020204" pitchFamily="34" charset="0"/>
              </a:rPr>
              <a:t>r</a:t>
            </a:r>
            <a:r>
              <a:rPr lang="en-US" sz="2300" dirty="0" err="1">
                <a:effectLst/>
                <a:latin typeface="Arial" panose="020B0604020202020204" pitchFamily="34" charset="0"/>
                <a:ea typeface="Times New Roman" panose="02020603050405020304" pitchFamily="18" charset="0"/>
                <a:cs typeface="Arial" panose="020B0604020202020204" pitchFamily="34" charset="0"/>
              </a:rPr>
              <a:t>ekom</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jalur</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US" sz="2300" dirty="0">
                <a:effectLst/>
                <a:latin typeface="Arial" panose="020B0604020202020204" pitchFamily="34" charset="0"/>
                <a:ea typeface="Times New Roman" panose="02020603050405020304" pitchFamily="18" charset="0"/>
                <a:cs typeface="Arial" panose="020B0604020202020204" pitchFamily="34" charset="0"/>
              </a:rPr>
              <a:t>, orang </a:t>
            </a:r>
            <a:r>
              <a:rPr lang="en-US" sz="2300" dirty="0" err="1">
                <a:effectLst/>
                <a:latin typeface="Arial" panose="020B0604020202020204" pitchFamily="34" charset="0"/>
                <a:ea typeface="Times New Roman" panose="02020603050405020304" pitchFamily="18" charset="0"/>
                <a:cs typeface="Arial" panose="020B0604020202020204" pitchFamily="34" charset="0"/>
              </a:rPr>
              <a:t>tua</a:t>
            </a:r>
            <a:r>
              <a:rPr lang="en-US" sz="2300" dirty="0">
                <a:effectLst/>
                <a:latin typeface="Arial" panose="020B0604020202020204" pitchFamily="34" charset="0"/>
                <a:ea typeface="Times New Roman" panose="02020603050405020304" pitchFamily="18" charset="0"/>
                <a:cs typeface="Arial" panose="020B0604020202020204" pitchFamily="34" charset="0"/>
              </a:rPr>
              <a:t>/</a:t>
            </a:r>
            <a:r>
              <a:rPr lang="en-US" sz="23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menyetujui</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pernyataan</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secara</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elektroni</a:t>
            </a:r>
            <a:r>
              <a:rPr lang="en-US" sz="2300" dirty="0" err="1">
                <a:latin typeface="Arial" panose="020B0604020202020204" pitchFamily="34" charset="0"/>
                <a:ea typeface="Times New Roman" panose="02020603050405020304" pitchFamily="18" charset="0"/>
                <a:cs typeface="Arial" panose="020B0604020202020204" pitchFamily="34" charset="0"/>
              </a:rPr>
              <a:t>k</a:t>
            </a:r>
            <a:r>
              <a:rPr lang="en-US" sz="2300" dirty="0">
                <a:latin typeface="Arial" panose="020B0604020202020204" pitchFamily="34" charset="0"/>
                <a:ea typeface="Times New Roman" panose="02020603050405020304" pitchFamily="18" charset="0"/>
                <a:cs typeface="Arial" panose="020B0604020202020204" pitchFamily="34" charset="0"/>
              </a:rPr>
              <a:t> pada </a:t>
            </a:r>
            <a:r>
              <a:rPr lang="en-US" sz="2300" dirty="0" err="1">
                <a:latin typeface="Arial" panose="020B0604020202020204" pitchFamily="34" charset="0"/>
                <a:ea typeface="Times New Roman" panose="02020603050405020304" pitchFamily="18" charset="0"/>
                <a:cs typeface="Arial" panose="020B0604020202020204" pitchFamily="34" charset="0"/>
              </a:rPr>
              <a:t>laman</a:t>
            </a:r>
            <a:r>
              <a:rPr lang="en-US" sz="2300" dirty="0">
                <a:latin typeface="Arial" panose="020B0604020202020204" pitchFamily="34" charset="0"/>
                <a:ea typeface="Times New Roman" panose="02020603050405020304" pitchFamily="18" charset="0"/>
                <a:cs typeface="Arial" panose="020B0604020202020204" pitchFamily="34" charset="0"/>
              </a:rPr>
              <a:t> PPDB yang </a:t>
            </a:r>
            <a:r>
              <a:rPr lang="en-US" sz="2300" dirty="0" err="1">
                <a:latin typeface="Arial" panose="020B0604020202020204" pitchFamily="34" charset="0"/>
                <a:ea typeface="Times New Roman" panose="02020603050405020304" pitchFamily="18" charset="0"/>
                <a:cs typeface="Arial" panose="020B0604020202020204" pitchFamily="34" charset="0"/>
              </a:rPr>
              <a:t>menyatakan</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err="1">
                <a:latin typeface="Arial" panose="020B0604020202020204" pitchFamily="34" charset="0"/>
                <a:ea typeface="Times New Roman" panose="02020603050405020304" pitchFamily="18" charset="0"/>
                <a:cs typeface="Arial" panose="020B0604020202020204" pitchFamily="34" charset="0"/>
              </a:rPr>
              <a:t>bahwa</a:t>
            </a:r>
            <a:r>
              <a:rPr lang="en-US" sz="2300" dirty="0">
                <a:latin typeface="Arial" panose="020B0604020202020204" pitchFamily="34" charset="0"/>
                <a:ea typeface="Times New Roman" panose="02020603050405020304" pitchFamily="18" charset="0"/>
                <a:cs typeface="Arial" panose="020B0604020202020204" pitchFamily="34" charset="0"/>
              </a:rPr>
              <a:t>:</a:t>
            </a:r>
          </a:p>
          <a:p>
            <a:pPr marL="522288" lvl="6" indent="-457200" algn="just">
              <a:buFont typeface="+mj-lt"/>
              <a:buAutoNum type="alphaLcParenR"/>
            </a:pPr>
            <a:r>
              <a:rPr lang="id-ID" sz="2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alamat yang tercantum pada Kartu Keluarga (KK) adalah alamat tempat tinggal calon peserta didik saat ini;</a:t>
            </a:r>
            <a:endParaRPr lang="id-ID" sz="2300" dirty="0">
              <a:effectLst/>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seluruh dokumen persyaratan yang disampaikan adalah benar sesuai keterangan yang tercantum dalam dokumen yang digunakan;</a:t>
            </a:r>
            <a:endParaRPr lang="id-ID" sz="2300" dirty="0">
              <a:effectLst/>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effectLst/>
                <a:latin typeface="Arial" panose="020B0604020202020204" pitchFamily="34" charset="0"/>
                <a:ea typeface="Times New Roman" panose="02020603050405020304" pitchFamily="18" charset="0"/>
                <a:cs typeface="Arial" panose="020B0604020202020204" pitchFamily="34" charset="0"/>
              </a:rPr>
              <a:t>semua dokumen yang disampaikan sifatnya otentik dan dapat dibuktikan keasliannya sesuai dengan ketentuan peraturan perundang-undangan;</a:t>
            </a:r>
            <a:endParaRPr lang="en-US" sz="2300" dirty="0">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effectLst/>
                <a:latin typeface="Arial" panose="020B0604020202020204" pitchFamily="34" charset="0"/>
                <a:ea typeface="Times New Roman" panose="02020603050405020304" pitchFamily="18" charset="0"/>
                <a:cs typeface="Arial" panose="020B0604020202020204" pitchFamily="34" charset="0"/>
              </a:rPr>
              <a:t>jika dokumen yang disampaikan ternyata suatu saat terbukti palsu atau keterangan yang disampaikan tidak sesuai dengan ketentuan yang </a:t>
            </a:r>
            <a:r>
              <a:rPr lang="id-ID" sz="2300" dirty="0" err="1">
                <a:effectLst/>
                <a:latin typeface="Arial" panose="020B0604020202020204" pitchFamily="34" charset="0"/>
                <a:ea typeface="Times New Roman" panose="02020603050405020304" pitchFamily="18" charset="0"/>
                <a:cs typeface="Arial" panose="020B0604020202020204" pitchFamily="34" charset="0"/>
              </a:rPr>
              <a:t>dipersyaratkan</a:t>
            </a:r>
            <a:r>
              <a:rPr lang="id-ID" sz="2300" dirty="0">
                <a:effectLst/>
                <a:latin typeface="Arial" panose="020B0604020202020204" pitchFamily="34" charset="0"/>
                <a:ea typeface="Times New Roman" panose="02020603050405020304" pitchFamily="18" charset="0"/>
                <a:cs typeface="Arial" panose="020B0604020202020204" pitchFamily="34" charset="0"/>
              </a:rPr>
              <a:t>, maka saya bersedia diproses sesuai dengan ketentuan hukum yang berlaku dan menerima pembatalan atas penetapan diterimanya anak saya sebagai peserta didik baru;</a:t>
            </a:r>
            <a:endParaRPr lang="en-US" sz="23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47551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tx1"/>
                </a:solidFill>
                <a:latin typeface="Arial Black" pitchFamily="34" charset="0"/>
              </a:rPr>
              <a:t>TATA CARA PENDAFTARAN SD</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350045"/>
            <a:ext cx="9649072" cy="5632311"/>
          </a:xfrm>
          <a:prstGeom prst="rect">
            <a:avLst/>
          </a:prstGeom>
          <a:solidFill>
            <a:schemeClr val="bg1"/>
          </a:solidFill>
        </p:spPr>
        <p:txBody>
          <a:bodyPr wrap="square" rtlCol="0">
            <a:spAutoFit/>
          </a:bodyPr>
          <a:lstStyle/>
          <a:p>
            <a:pPr marL="508000" lvl="4" indent="-508000" algn="just">
              <a:buAutoNum type="arabicPeriod"/>
            </a:pPr>
            <a:r>
              <a:rPr lang="id-ID" sz="2400" dirty="0">
                <a:effectLst/>
                <a:latin typeface="Arial" panose="020B0604020202020204" pitchFamily="34" charset="0"/>
                <a:ea typeface="Times New Roman" panose="02020603050405020304" pitchFamily="18" charset="0"/>
                <a:cs typeface="Arial" panose="020B0604020202020204" pitchFamily="34" charset="0"/>
              </a:rPr>
              <a:t>pendaftaran dilakukan secara mandiri oleh orang tua/wali peserta didik bersama calon peserta didik baru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secara</a:t>
            </a:r>
            <a:r>
              <a:rPr lang="en-US" sz="2400" dirty="0">
                <a:effectLst/>
                <a:latin typeface="Arial" panose="020B0604020202020204" pitchFamily="34" charset="0"/>
                <a:ea typeface="Times New Roman" panose="02020603050405020304" pitchFamily="18" charset="0"/>
                <a:cs typeface="Arial" panose="020B0604020202020204" pitchFamily="34" charset="0"/>
              </a:rPr>
              <a:t> daring</a:t>
            </a:r>
            <a:r>
              <a:rPr lang="id-ID" sz="2400" dirty="0">
                <a:effectLst/>
                <a:latin typeface="Arial" panose="020B0604020202020204" pitchFamily="34" charset="0"/>
                <a:ea typeface="Times New Roman" panose="02020603050405020304" pitchFamily="18" charset="0"/>
                <a:cs typeface="Arial" panose="020B0604020202020204" pitchFamily="34" charset="0"/>
              </a:rPr>
              <a:t> pada laman PPDB Kota Madiun dengan menggunakan PIN yang diperoleh dari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effectLst/>
                <a:latin typeface="Arial" panose="020B0604020202020204" pitchFamily="34" charset="0"/>
                <a:ea typeface="Times New Roman" panose="02020603050405020304" pitchFamily="18" charset="0"/>
                <a:cs typeface="Arial" panose="020B0604020202020204" pitchFamily="34" charset="0"/>
              </a:rPr>
              <a:t> PAUD</a:t>
            </a:r>
            <a:r>
              <a:rPr lang="id-ID" sz="2400" dirty="0">
                <a:effectLst/>
                <a:latin typeface="Arial" panose="020B0604020202020204" pitchFamily="34" charset="0"/>
                <a:ea typeface="Times New Roman" panose="02020603050405020304" pitchFamily="18" charset="0"/>
                <a:cs typeface="Arial" panose="020B0604020202020204" pitchFamily="34" charset="0"/>
              </a:rPr>
              <a:t> asal</a:t>
            </a:r>
            <a:r>
              <a:rPr lang="en-US" sz="2400" dirty="0">
                <a:solidFill>
                  <a:schemeClr val="tx2">
                    <a:lumMod val="50000"/>
                  </a:schemeClr>
                </a:solidFill>
                <a:effectLst/>
                <a:latin typeface="Arial" panose="020B0604020202020204" pitchFamily="34" charset="0"/>
                <a:ea typeface="Times New Roman" panose="02020603050405020304" pitchFamily="18" charset="0"/>
                <a:cs typeface="Arial" pitchFamily="34" charset="0"/>
              </a:rPr>
              <a:t>;</a:t>
            </a:r>
          </a:p>
          <a:p>
            <a:pPr marL="508000" lvl="4" indent="-508000" algn="just">
              <a:buAutoNum type="arabicPeriod"/>
            </a:pPr>
            <a:endParaRPr lang="en-US" sz="2400" dirty="0">
              <a:solidFill>
                <a:schemeClr val="tx2">
                  <a:lumMod val="50000"/>
                </a:schemeClr>
              </a:solidFill>
              <a:latin typeface="Arial" panose="020B0604020202020204" pitchFamily="34" charset="0"/>
              <a:ea typeface="Times New Roman" panose="02020603050405020304" pitchFamily="18" charset="0"/>
              <a:cs typeface="Arial" pitchFamily="34" charset="0"/>
            </a:endParaRPr>
          </a:p>
          <a:p>
            <a:pPr marL="508000" lvl="4" indent="-508000" algn="just">
              <a:buAutoNum type="arabicPeriod"/>
            </a:pPr>
            <a:r>
              <a:rPr lang="en-US" sz="2400" dirty="0">
                <a:effectLst/>
                <a:latin typeface="Arial" panose="020B0604020202020204" pitchFamily="34" charset="0"/>
                <a:ea typeface="Times New Roman" panose="02020603050405020304" pitchFamily="18" charset="0"/>
                <a:cs typeface="Arial" panose="020B0604020202020204" pitchFamily="34" charset="0"/>
              </a:rPr>
              <a:t>P</a:t>
            </a:r>
            <a:r>
              <a:rPr lang="id-ID" sz="2400" dirty="0" err="1">
                <a:effectLst/>
                <a:latin typeface="Arial" panose="020B0604020202020204" pitchFamily="34" charset="0"/>
                <a:ea typeface="Times New Roman" panose="02020603050405020304" pitchFamily="18" charset="0"/>
                <a:cs typeface="Arial" panose="020B0604020202020204" pitchFamily="34" charset="0"/>
              </a:rPr>
              <a:t>endaftaran</a:t>
            </a:r>
            <a:r>
              <a:rPr lang="id-ID" sz="2400" dirty="0">
                <a:effectLst/>
                <a:latin typeface="Arial" panose="020B0604020202020204" pitchFamily="34" charset="0"/>
                <a:ea typeface="Times New Roman" panose="02020603050405020304" pitchFamily="18" charset="0"/>
                <a:cs typeface="Arial" panose="020B0604020202020204" pitchFamily="34" charset="0"/>
              </a:rPr>
              <a:t> calon peserta didik baru yang berasal dari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effectLst/>
                <a:latin typeface="Arial" panose="020B0604020202020204" pitchFamily="34" charset="0"/>
                <a:ea typeface="Times New Roman" panose="02020603050405020304" pitchFamily="18" charset="0"/>
                <a:cs typeface="Arial" panose="020B0604020202020204" pitchFamily="34" charset="0"/>
              </a:rPr>
              <a:t> PAUD</a:t>
            </a:r>
            <a:r>
              <a:rPr lang="id-ID" sz="2400" dirty="0">
                <a:effectLst/>
                <a:latin typeface="Arial" panose="020B0604020202020204" pitchFamily="34" charset="0"/>
                <a:ea typeface="Times New Roman" panose="02020603050405020304" pitchFamily="18" charset="0"/>
                <a:cs typeface="Arial" panose="020B0604020202020204" pitchFamily="34" charset="0"/>
              </a:rPr>
              <a:t> luar Kota Madiun langsung ke SD</a:t>
            </a:r>
            <a:r>
              <a:rPr lang="en-US" sz="2400" dirty="0">
                <a:effectLst/>
                <a:latin typeface="Arial" panose="020B0604020202020204" pitchFamily="34" charset="0"/>
                <a:ea typeface="Times New Roman" panose="02020603050405020304" pitchFamily="18" charset="0"/>
                <a:cs typeface="Arial" panose="020B0604020202020204" pitchFamily="34" charset="0"/>
              </a:rPr>
              <a:t>N</a:t>
            </a:r>
            <a:r>
              <a:rPr lang="id-ID" sz="2400" dirty="0">
                <a:effectLst/>
                <a:latin typeface="Arial" panose="020B0604020202020204" pitchFamily="34" charset="0"/>
                <a:ea typeface="Times New Roman" panose="02020603050405020304" pitchFamily="18" charset="0"/>
                <a:cs typeface="Arial" panose="020B0604020202020204" pitchFamily="34" charset="0"/>
              </a:rPr>
              <a:t> yang dituju dengan menyerahkan berkas dan kelengkapan lain sesuai persyaratan yang ditentukan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4" indent="-508000" algn="just">
              <a:buAutoNum type="arabi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4" indent="-508000" algn="just">
              <a:buAutoNum type="arabicPeriod"/>
            </a:pP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 peserta didik baru,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wajib</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memilih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paling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sedikit</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(dua)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kecamatan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paling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banyak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tiga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pilihan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(dua)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kecamatan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 1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satu</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luar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zonasi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kecamatan</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366534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tx1"/>
                </a:solidFill>
                <a:latin typeface="Arial Black" pitchFamily="34" charset="0"/>
              </a:rPr>
              <a:t>TATA CARA PENDAFTARAN SD</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350045"/>
            <a:ext cx="9649072" cy="4893647"/>
          </a:xfrm>
          <a:prstGeom prst="rect">
            <a:avLst/>
          </a:prstGeom>
          <a:solidFill>
            <a:schemeClr val="bg1"/>
          </a:solidFill>
        </p:spPr>
        <p:txBody>
          <a:bodyPr wrap="square" rtlCol="0">
            <a:spAutoFit/>
          </a:bodyPr>
          <a:lstStyle/>
          <a:p>
            <a:pPr marL="342900" lvl="4" indent="-342900" algn="just">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pada setiap tahap pendaftaran, perubahan pilihan sekolah hanya dapat dilakukan oleh calon peserta didik yang tidak diterima di sekolah pilihan sebelumnya</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4" indent="-342900" algn="just">
              <a:buAutoNum type="arabicPeriod" startAt="4"/>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perubahan pilihan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hanya dapat dilakukan </a:t>
            </a:r>
            <a:r>
              <a:rPr lang="en-GB" sz="2400" dirty="0">
                <a:effectLst/>
                <a:latin typeface="Arial" panose="020B0604020202020204" pitchFamily="34" charset="0"/>
                <a:ea typeface="Times New Roman" panose="02020603050405020304" pitchFamily="18" charset="0"/>
                <a:cs typeface="Arial" panose="020B0604020202020204" pitchFamily="34" charset="0"/>
              </a:rPr>
              <a:t>1 (</a:t>
            </a:r>
            <a:r>
              <a:rPr lang="id-ID" sz="2400" dirty="0">
                <a:effectLst/>
                <a:latin typeface="Arial" panose="020B0604020202020204" pitchFamily="34" charset="0"/>
                <a:ea typeface="Times New Roman" panose="02020603050405020304" pitchFamily="18" charset="0"/>
                <a:cs typeface="Arial" panose="020B0604020202020204" pitchFamily="34" charset="0"/>
              </a:rPr>
              <a:t>satu</a:t>
            </a:r>
            <a:r>
              <a:rPr lang="en-GB" sz="2400" dirty="0">
                <a:effectLst/>
                <a:latin typeface="Arial" panose="020B0604020202020204" pitchFamily="34" charset="0"/>
                <a:ea typeface="Times New Roman" panose="02020603050405020304" pitchFamily="18" charset="0"/>
                <a:cs typeface="Arial" panose="020B0604020202020204" pitchFamily="34" charset="0"/>
              </a:rPr>
              <a:t>)</a:t>
            </a:r>
            <a:r>
              <a:rPr lang="id-ID" sz="2400" dirty="0">
                <a:effectLst/>
                <a:latin typeface="Arial" panose="020B0604020202020204" pitchFamily="34" charset="0"/>
                <a:ea typeface="Times New Roman" panose="02020603050405020304" pitchFamily="18" charset="0"/>
                <a:cs typeface="Arial" panose="020B0604020202020204" pitchFamily="34" charset="0"/>
              </a:rPr>
              <a:t> kali pada setiap tahap tanpa pencabutan berkas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4"/>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batas akhir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sampai dengan pukul </a:t>
            </a:r>
            <a:r>
              <a:rPr lang="en-GB" sz="2400" dirty="0">
                <a:effectLst/>
                <a:latin typeface="Arial" panose="020B0604020202020204" pitchFamily="34" charset="0"/>
                <a:ea typeface="Times New Roman" panose="02020603050405020304" pitchFamily="18" charset="0"/>
                <a:cs typeface="Arial" panose="020B0604020202020204" pitchFamily="34" charset="0"/>
              </a:rPr>
              <a:t>12</a:t>
            </a:r>
            <a:r>
              <a:rPr lang="id-ID" sz="2400" dirty="0">
                <a:effectLst/>
                <a:latin typeface="Arial" panose="020B0604020202020204" pitchFamily="34" charset="0"/>
                <a:ea typeface="Times New Roman" panose="02020603050405020304" pitchFamily="18" charset="0"/>
                <a:cs typeface="Arial" panose="020B0604020202020204" pitchFamily="34" charset="0"/>
              </a:rPr>
              <a:t>.00 WIB pada hari terakhir setiap tahap</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4"/>
            </a:pPr>
            <a:endParaRPr lang="en-US" sz="2400" dirty="0">
              <a:solidFill>
                <a:schemeClr val="tx2">
                  <a:lumMod val="50000"/>
                </a:schemeClr>
              </a:solidFill>
              <a:latin typeface="Arial" panose="020B0604020202020204" pitchFamily="34" charset="0"/>
              <a:cs typeface="Arial" panose="020B0604020202020204" pitchFamily="34" charset="0"/>
            </a:endParaRPr>
          </a:p>
          <a:p>
            <a:pPr marL="457200" lvl="4" indent="-457200" algn="just">
              <a:buAutoNum type="arabicPeriod" startAt="4"/>
            </a:pPr>
            <a:r>
              <a:rPr lang="en-GB"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GB" sz="2400" dirty="0">
                <a:effectLst/>
                <a:latin typeface="Arial" panose="020B0604020202020204" pitchFamily="34" charset="0"/>
                <a:ea typeface="Times New Roman" panose="02020603050405020304" pitchFamily="18" charset="0"/>
                <a:cs typeface="Arial" panose="020B0604020202020204" pitchFamily="34" charset="0"/>
              </a:rPr>
              <a:t> yang </a:t>
            </a:r>
            <a:r>
              <a:rPr lang="en-GB" sz="2400" dirty="0" err="1">
                <a:effectLst/>
                <a:latin typeface="Arial" panose="020B0604020202020204" pitchFamily="34" charset="0"/>
                <a:ea typeface="Times New Roman" panose="02020603050405020304" pitchFamily="18" charset="0"/>
                <a:cs typeface="Arial" panose="020B0604020202020204" pitchFamily="34" charset="0"/>
              </a:rPr>
              <a:t>sudah</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diterima</a:t>
            </a:r>
            <a:r>
              <a:rPr lang="en-GB" sz="2400" dirty="0">
                <a:effectLst/>
                <a:latin typeface="Arial" panose="020B0604020202020204" pitchFamily="34" charset="0"/>
                <a:ea typeface="Times New Roman" panose="02020603050405020304" pitchFamily="18" charset="0"/>
                <a:cs typeface="Arial" panose="020B0604020202020204" pitchFamily="34" charset="0"/>
              </a:rPr>
              <a:t> di salah </a:t>
            </a:r>
            <a:r>
              <a:rPr lang="en-GB" sz="2400" dirty="0" err="1">
                <a:effectLst/>
                <a:latin typeface="Arial" panose="020B0604020202020204" pitchFamily="34" charset="0"/>
                <a:ea typeface="Times New Roman" panose="02020603050405020304" pitchFamily="18" charset="0"/>
                <a:cs typeface="Arial" panose="020B0604020202020204" pitchFamily="34" charset="0"/>
              </a:rPr>
              <a:t>satu</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tahap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tidak</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mendaftar</a:t>
            </a:r>
            <a:r>
              <a:rPr lang="en-GB" sz="2400" dirty="0">
                <a:effectLst/>
                <a:latin typeface="Arial" panose="020B0604020202020204" pitchFamily="34" charset="0"/>
                <a:ea typeface="Times New Roman" panose="02020603050405020304" pitchFamily="18" charset="0"/>
                <a:cs typeface="Arial" panose="020B0604020202020204" pitchFamily="34" charset="0"/>
              </a:rPr>
              <a:t> di </a:t>
            </a:r>
            <a:r>
              <a:rPr lang="en-GB" sz="2400" dirty="0" err="1">
                <a:effectLst/>
                <a:latin typeface="Arial" panose="020B0604020202020204" pitchFamily="34" charset="0"/>
                <a:ea typeface="Times New Roman" panose="02020603050405020304" pitchFamily="18" charset="0"/>
                <a:cs typeface="Arial" panose="020B0604020202020204" pitchFamily="34" charset="0"/>
              </a:rPr>
              <a:t>tahap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berikutnya</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977789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PPDB KOTA MADIUN - SMP</a:t>
            </a:r>
          </a:p>
        </p:txBody>
      </p:sp>
      <p:graphicFrame>
        <p:nvGraphicFramePr>
          <p:cNvPr id="2" name="Chart 1"/>
          <p:cNvGraphicFramePr/>
          <p:nvPr>
            <p:extLst>
              <p:ext uri="{D42A27DB-BD31-4B8C-83A1-F6EECF244321}">
                <p14:modId xmlns:p14="http://schemas.microsoft.com/office/powerpoint/2010/main" val="1840465410"/>
              </p:ext>
            </p:extLst>
          </p:nvPr>
        </p:nvGraphicFramePr>
        <p:xfrm>
          <a:off x="4345068" y="2604097"/>
          <a:ext cx="5760484" cy="3792317"/>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Elbow Connector 3"/>
          <p:cNvCxnSpPr>
            <a:cxnSpLocks/>
          </p:cNvCxnSpPr>
          <p:nvPr/>
        </p:nvCxnSpPr>
        <p:spPr>
          <a:xfrm>
            <a:off x="7840301" y="4500253"/>
            <a:ext cx="1385854" cy="1337358"/>
          </a:xfrm>
          <a:prstGeom prst="bentConnector3">
            <a:avLst>
              <a:gd name="adj1" fmla="val 50000"/>
            </a:avLst>
          </a:prstGeom>
          <a:ln>
            <a:headEnd type="diamond" w="med" len="med"/>
            <a:tailEnd type="diamond" w="med" len="med"/>
          </a:ln>
        </p:spPr>
        <p:style>
          <a:lnRef idx="1">
            <a:schemeClr val="dk1"/>
          </a:lnRef>
          <a:fillRef idx="0">
            <a:schemeClr val="dk1"/>
          </a:fillRef>
          <a:effectRef idx="0">
            <a:schemeClr val="dk1"/>
          </a:effectRef>
          <a:fontRef idx="minor">
            <a:schemeClr val="tx1"/>
          </a:fontRef>
        </p:style>
      </p:cxnSp>
      <p:cxnSp>
        <p:nvCxnSpPr>
          <p:cNvPr id="13" name="Elbow Connector 12"/>
          <p:cNvCxnSpPr>
            <a:cxnSpLocks/>
          </p:cNvCxnSpPr>
          <p:nvPr/>
        </p:nvCxnSpPr>
        <p:spPr>
          <a:xfrm rot="5400000" flipH="1" flipV="1">
            <a:off x="6269802" y="2712841"/>
            <a:ext cx="1127867" cy="384262"/>
          </a:xfrm>
          <a:prstGeom prst="bentConnector3">
            <a:avLst>
              <a:gd name="adj1" fmla="val 50000"/>
            </a:avLst>
          </a:prstGeom>
          <a:ln>
            <a:headEnd type="diamond" w="med" len="med"/>
            <a:tailEnd type="diamond" w="med" len="med"/>
          </a:ln>
        </p:spPr>
        <p:style>
          <a:lnRef idx="1">
            <a:schemeClr val="dk1"/>
          </a:lnRef>
          <a:fillRef idx="0">
            <a:schemeClr val="dk1"/>
          </a:fillRef>
          <a:effectRef idx="0">
            <a:schemeClr val="dk1"/>
          </a:effectRef>
          <a:fontRef idx="minor">
            <a:schemeClr val="tx1"/>
          </a:fontRef>
        </p:style>
      </p:cxnSp>
      <p:cxnSp>
        <p:nvCxnSpPr>
          <p:cNvPr id="22" name="Elbow Connector 21"/>
          <p:cNvCxnSpPr>
            <a:cxnSpLocks/>
          </p:cNvCxnSpPr>
          <p:nvPr/>
        </p:nvCxnSpPr>
        <p:spPr>
          <a:xfrm rot="10800000" flipV="1">
            <a:off x="3841916" y="4661068"/>
            <a:ext cx="1260315" cy="4152"/>
          </a:xfrm>
          <a:prstGeom prst="bentConnector3">
            <a:avLst>
              <a:gd name="adj1" fmla="val 50000"/>
            </a:avLst>
          </a:prstGeom>
          <a:ln>
            <a:headEnd type="diamond" w="med" len="med"/>
            <a:tailEnd type="diamond" w="med" len="med"/>
          </a:ln>
        </p:spPr>
        <p:style>
          <a:lnRef idx="1">
            <a:schemeClr val="dk1"/>
          </a:lnRef>
          <a:fillRef idx="0">
            <a:schemeClr val="dk1"/>
          </a:fillRef>
          <a:effectRef idx="0">
            <a:schemeClr val="dk1"/>
          </a:effectRef>
          <a:fontRef idx="minor">
            <a:schemeClr val="tx1"/>
          </a:fontRef>
        </p:style>
      </p:cxnSp>
      <p:cxnSp>
        <p:nvCxnSpPr>
          <p:cNvPr id="25" name="Elbow Connector 24"/>
          <p:cNvCxnSpPr>
            <a:cxnSpLocks/>
          </p:cNvCxnSpPr>
          <p:nvPr/>
        </p:nvCxnSpPr>
        <p:spPr>
          <a:xfrm rot="16200000" flipV="1">
            <a:off x="4387689" y="2558428"/>
            <a:ext cx="1523067" cy="1153893"/>
          </a:xfrm>
          <a:prstGeom prst="bentConnector3">
            <a:avLst>
              <a:gd name="adj1" fmla="val 50000"/>
            </a:avLst>
          </a:prstGeom>
          <a:ln>
            <a:headEnd type="diamond" w="med" len="med"/>
            <a:tailEnd type="diamond" w="med" len="med"/>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523245" y="1344236"/>
            <a:ext cx="4057758" cy="1384995"/>
          </a:xfrm>
          <a:prstGeom prst="rect">
            <a:avLst/>
          </a:prstGeom>
          <a:noFill/>
        </p:spPr>
        <p:txBody>
          <a:bodyPr wrap="square" rtlCol="0">
            <a:spAutoFit/>
          </a:bodyPr>
          <a:lstStyle/>
          <a:p>
            <a:r>
              <a:rPr lang="en-US" sz="2400" b="1" dirty="0">
                <a:solidFill>
                  <a:schemeClr val="tx2">
                    <a:lumMod val="50000"/>
                  </a:schemeClr>
                </a:solidFill>
                <a:latin typeface="Arial" pitchFamily="34" charset="0"/>
                <a:cs typeface="Arial" pitchFamily="34" charset="0"/>
              </a:rPr>
              <a:t>JALUR PRESTASI RAPOR ≤15%</a:t>
            </a:r>
          </a:p>
          <a:p>
            <a:pPr algn="just"/>
            <a:r>
              <a:rPr lang="en-US" sz="1800" dirty="0">
                <a:solidFill>
                  <a:schemeClr val="tx2">
                    <a:lumMod val="50000"/>
                  </a:schemeClr>
                </a:solidFill>
                <a:latin typeface="Arial" pitchFamily="34" charset="0"/>
                <a:cs typeface="Arial" pitchFamily="34" charset="0"/>
              </a:rPr>
              <a:t>Nilai </a:t>
            </a:r>
            <a:r>
              <a:rPr lang="en-US" sz="1800" dirty="0" err="1">
                <a:solidFill>
                  <a:schemeClr val="tx2">
                    <a:lumMod val="50000"/>
                  </a:schemeClr>
                </a:solidFill>
                <a:latin typeface="Arial" pitchFamily="34" charset="0"/>
                <a:cs typeface="Arial" pitchFamily="34" charset="0"/>
              </a:rPr>
              <a:t>rapor</a:t>
            </a:r>
            <a:r>
              <a:rPr lang="en-US" sz="1800" dirty="0">
                <a:solidFill>
                  <a:schemeClr val="tx2">
                    <a:lumMod val="50000"/>
                  </a:schemeClr>
                </a:solidFill>
                <a:latin typeface="Arial" pitchFamily="34" charset="0"/>
                <a:cs typeface="Arial" pitchFamily="34" charset="0"/>
              </a:rPr>
              <a:t> CPDB 5 semester </a:t>
            </a:r>
            <a:r>
              <a:rPr lang="en-US" sz="1800" dirty="0" err="1">
                <a:solidFill>
                  <a:schemeClr val="tx2">
                    <a:lumMod val="50000"/>
                  </a:schemeClr>
                </a:solidFill>
                <a:latin typeface="Arial" pitchFamily="34" charset="0"/>
                <a:cs typeface="Arial" pitchFamily="34" charset="0"/>
              </a:rPr>
              <a:t>terakhir</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ditambahkan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nilai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akreditasi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sekolah</a:t>
            </a:r>
            <a:endParaRPr lang="en-US" sz="1800" dirty="0">
              <a:solidFill>
                <a:schemeClr val="tx2">
                  <a:lumMod val="50000"/>
                </a:schemeClr>
              </a:solidFill>
              <a:latin typeface="Arial" pitchFamily="34" charset="0"/>
              <a:cs typeface="Arial" pitchFamily="34" charset="0"/>
            </a:endParaRPr>
          </a:p>
        </p:txBody>
      </p:sp>
      <p:cxnSp>
        <p:nvCxnSpPr>
          <p:cNvPr id="15" name="Elbow Connector 14"/>
          <p:cNvCxnSpPr>
            <a:cxnSpLocks/>
          </p:cNvCxnSpPr>
          <p:nvPr/>
        </p:nvCxnSpPr>
        <p:spPr>
          <a:xfrm rot="5400000">
            <a:off x="5487885" y="5081942"/>
            <a:ext cx="1023230" cy="730002"/>
          </a:xfrm>
          <a:prstGeom prst="bentConnector3">
            <a:avLst>
              <a:gd name="adj1" fmla="val 50000"/>
            </a:avLst>
          </a:prstGeom>
          <a:ln>
            <a:headEnd type="diamond" w="med" len="med"/>
            <a:tailEnd type="diamond" w="med" len="med"/>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9280468" y="4595628"/>
            <a:ext cx="2348589" cy="2585323"/>
          </a:xfrm>
          <a:prstGeom prst="rect">
            <a:avLst/>
          </a:prstGeom>
          <a:noFill/>
        </p:spPr>
        <p:txBody>
          <a:bodyPr wrap="square" rtlCol="0">
            <a:spAutoFit/>
          </a:bodyPr>
          <a:lstStyle/>
          <a:p>
            <a:pPr algn="just"/>
            <a:r>
              <a:rPr lang="en-US" sz="2400" b="1" dirty="0">
                <a:solidFill>
                  <a:schemeClr val="tx2">
                    <a:lumMod val="50000"/>
                  </a:schemeClr>
                </a:solidFill>
                <a:latin typeface="Arial" pitchFamily="34" charset="0"/>
                <a:cs typeface="Arial" pitchFamily="34" charset="0"/>
              </a:rPr>
              <a:t>JALUR ZONASI ≥50%</a:t>
            </a:r>
          </a:p>
          <a:p>
            <a:pPr algn="just"/>
            <a:r>
              <a:rPr lang="en-US" sz="1800" dirty="0" err="1">
                <a:solidFill>
                  <a:schemeClr val="tx2">
                    <a:lumMod val="50000"/>
                  </a:schemeClr>
                </a:solidFill>
                <a:latin typeface="Arial" pitchFamily="34" charset="0"/>
                <a:cs typeface="Arial" pitchFamily="34" charset="0"/>
              </a:rPr>
              <a:t>Zonasi</a:t>
            </a:r>
            <a:r>
              <a:rPr lang="en-US" sz="1800" dirty="0">
                <a:solidFill>
                  <a:schemeClr val="tx2">
                    <a:lumMod val="50000"/>
                  </a:schemeClr>
                </a:solidFill>
                <a:latin typeface="Arial" pitchFamily="34" charset="0"/>
                <a:cs typeface="Arial" pitchFamily="34" charset="0"/>
              </a:rPr>
              <a:t> Jarak </a:t>
            </a:r>
            <a:r>
              <a:rPr lang="en-US" sz="1800" dirty="0" err="1">
                <a:solidFill>
                  <a:schemeClr val="tx2">
                    <a:lumMod val="50000"/>
                  </a:schemeClr>
                </a:solidFill>
                <a:latin typeface="Arial" pitchFamily="34" charset="0"/>
                <a:cs typeface="Arial" pitchFamily="34" charset="0"/>
              </a:rPr>
              <a:t>terdekat</a:t>
            </a:r>
            <a:r>
              <a:rPr lang="en-US" sz="1800" dirty="0">
                <a:solidFill>
                  <a:schemeClr val="tx2">
                    <a:lumMod val="50000"/>
                  </a:schemeClr>
                </a:solidFill>
                <a:latin typeface="Arial" pitchFamily="34" charset="0"/>
                <a:cs typeface="Arial" pitchFamily="34" charset="0"/>
              </a:rPr>
              <a:t> paling </a:t>
            </a:r>
            <a:r>
              <a:rPr lang="en-US" sz="1800" dirty="0" err="1">
                <a:solidFill>
                  <a:schemeClr val="tx2">
                    <a:lumMod val="50000"/>
                  </a:schemeClr>
                </a:solidFill>
                <a:latin typeface="Arial" pitchFamily="34" charset="0"/>
                <a:cs typeface="Arial" pitchFamily="34" charset="0"/>
              </a:rPr>
              <a:t>sedikit</a:t>
            </a:r>
            <a:r>
              <a:rPr lang="en-US" sz="1800" dirty="0">
                <a:solidFill>
                  <a:schemeClr val="tx2">
                    <a:lumMod val="50000"/>
                  </a:schemeClr>
                </a:solidFill>
                <a:latin typeface="Arial" pitchFamily="34" charset="0"/>
                <a:cs typeface="Arial" pitchFamily="34" charset="0"/>
              </a:rPr>
              <a:t> 30% dan </a:t>
            </a:r>
            <a:r>
              <a:rPr lang="en-US" sz="1800" dirty="0" err="1">
                <a:solidFill>
                  <a:schemeClr val="tx2">
                    <a:lumMod val="50000"/>
                  </a:schemeClr>
                </a:solidFill>
                <a:latin typeface="Arial" pitchFamily="34" charset="0"/>
                <a:cs typeface="Arial" pitchFamily="34" charset="0"/>
              </a:rPr>
              <a:t>Zonasi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sebaran</a:t>
            </a:r>
            <a:r>
              <a:rPr lang="en-US" sz="1800" dirty="0">
                <a:solidFill>
                  <a:schemeClr val="tx2">
                    <a:lumMod val="50000"/>
                  </a:schemeClr>
                </a:solidFill>
                <a:latin typeface="Arial" pitchFamily="34" charset="0"/>
                <a:cs typeface="Arial" pitchFamily="34" charset="0"/>
              </a:rPr>
              <a:t> paling </a:t>
            </a:r>
            <a:r>
              <a:rPr lang="en-US" sz="1800" dirty="0" err="1">
                <a:solidFill>
                  <a:schemeClr val="tx2">
                    <a:lumMod val="50000"/>
                  </a:schemeClr>
                </a:solidFill>
                <a:latin typeface="Arial" pitchFamily="34" charset="0"/>
                <a:cs typeface="Arial" pitchFamily="34" charset="0"/>
              </a:rPr>
              <a:t>banyak</a:t>
            </a:r>
            <a:r>
              <a:rPr lang="en-US" sz="1800" dirty="0">
                <a:solidFill>
                  <a:schemeClr val="tx2">
                    <a:lumMod val="50000"/>
                  </a:schemeClr>
                </a:solidFill>
                <a:latin typeface="Arial" pitchFamily="34" charset="0"/>
                <a:cs typeface="Arial" pitchFamily="34" charset="0"/>
              </a:rPr>
              <a:t> 20%</a:t>
            </a:r>
          </a:p>
          <a:p>
            <a:pPr algn="just"/>
            <a:endParaRPr lang="en-US" sz="2400" dirty="0">
              <a:solidFill>
                <a:schemeClr val="tx2">
                  <a:lumMod val="50000"/>
                </a:schemeClr>
              </a:solidFill>
              <a:latin typeface="Arial" pitchFamily="34" charset="0"/>
              <a:cs typeface="Arial" pitchFamily="34" charset="0"/>
            </a:endParaRPr>
          </a:p>
        </p:txBody>
      </p:sp>
      <p:sp>
        <p:nvSpPr>
          <p:cNvPr id="27" name="TextBox 26"/>
          <p:cNvSpPr txBox="1"/>
          <p:nvPr/>
        </p:nvSpPr>
        <p:spPr>
          <a:xfrm>
            <a:off x="372832" y="3273335"/>
            <a:ext cx="3695382" cy="1661993"/>
          </a:xfrm>
          <a:prstGeom prst="rect">
            <a:avLst/>
          </a:prstGeom>
          <a:noFill/>
        </p:spPr>
        <p:txBody>
          <a:bodyPr wrap="square" rtlCol="0">
            <a:spAutoFit/>
          </a:bodyPr>
          <a:lstStyle/>
          <a:p>
            <a:r>
              <a:rPr lang="en-US" sz="2400" b="1" dirty="0">
                <a:solidFill>
                  <a:schemeClr val="tx2">
                    <a:lumMod val="50000"/>
                  </a:schemeClr>
                </a:solidFill>
                <a:latin typeface="Arial" pitchFamily="34" charset="0"/>
                <a:cs typeface="Arial" pitchFamily="34" charset="0"/>
              </a:rPr>
              <a:t>JALUR PINDAH TUGAS ORANG TUA ≤5%</a:t>
            </a:r>
          </a:p>
          <a:p>
            <a:pPr algn="just"/>
            <a:r>
              <a:rPr lang="en-US" sz="1800" dirty="0">
                <a:solidFill>
                  <a:schemeClr val="tx2">
                    <a:lumMod val="50000"/>
                  </a:schemeClr>
                </a:solidFill>
                <a:latin typeface="Arial" pitchFamily="34" charset="0"/>
                <a:cs typeface="Arial" pitchFamily="34" charset="0"/>
              </a:rPr>
              <a:t>CPDB yang orang </a:t>
            </a:r>
            <a:r>
              <a:rPr lang="en-US" sz="1800" dirty="0" err="1">
                <a:solidFill>
                  <a:schemeClr val="tx2">
                    <a:lumMod val="50000"/>
                  </a:schemeClr>
                </a:solidFill>
                <a:latin typeface="Arial" pitchFamily="34" charset="0"/>
                <a:cs typeface="Arial" pitchFamily="34" charset="0"/>
              </a:rPr>
              <a:t>tuanya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pindah</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tugas</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luar</a:t>
            </a:r>
            <a:r>
              <a:rPr lang="en-US" sz="1800" dirty="0">
                <a:solidFill>
                  <a:schemeClr val="tx2">
                    <a:lumMod val="50000"/>
                  </a:schemeClr>
                </a:solidFill>
                <a:latin typeface="Arial" pitchFamily="34" charset="0"/>
                <a:cs typeface="Arial" pitchFamily="34" charset="0"/>
              </a:rPr>
              <a:t> Kota </a:t>
            </a:r>
            <a:r>
              <a:rPr lang="en-US" sz="1800" dirty="0" err="1">
                <a:solidFill>
                  <a:schemeClr val="tx2">
                    <a:lumMod val="50000"/>
                  </a:schemeClr>
                </a:solidFill>
                <a:latin typeface="Arial" pitchFamily="34" charset="0"/>
                <a:cs typeface="Arial" pitchFamily="34" charset="0"/>
              </a:rPr>
              <a:t>Madiun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a:t>
            </a:r>
            <a:r>
              <a:rPr lang="en-US" sz="1800" dirty="0">
                <a:solidFill>
                  <a:schemeClr val="tx2">
                    <a:lumMod val="50000"/>
                  </a:schemeClr>
                </a:solidFill>
                <a:latin typeface="Arial" pitchFamily="34" charset="0"/>
                <a:cs typeface="Arial" pitchFamily="34" charset="0"/>
              </a:rPr>
              <a:t> Kota </a:t>
            </a:r>
            <a:r>
              <a:rPr lang="en-US" sz="1800" dirty="0" err="1">
                <a:solidFill>
                  <a:schemeClr val="tx2">
                    <a:lumMod val="50000"/>
                  </a:schemeClr>
                </a:solidFill>
                <a:latin typeface="Arial" pitchFamily="34" charset="0"/>
                <a:cs typeface="Arial" pitchFamily="34" charset="0"/>
              </a:rPr>
              <a:t>Madiun</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kurang</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1 </a:t>
            </a:r>
            <a:r>
              <a:rPr lang="en-US" sz="1800" dirty="0" err="1">
                <a:solidFill>
                  <a:schemeClr val="tx2">
                    <a:lumMod val="50000"/>
                  </a:schemeClr>
                </a:solidFill>
                <a:latin typeface="Arial" pitchFamily="34" charset="0"/>
                <a:cs typeface="Arial" pitchFamily="34" charset="0"/>
              </a:rPr>
              <a:t>tahun</a:t>
            </a:r>
            <a:endParaRPr lang="en-US" sz="2400" dirty="0">
              <a:solidFill>
                <a:schemeClr val="tx2">
                  <a:lumMod val="50000"/>
                </a:schemeClr>
              </a:solidFill>
              <a:latin typeface="Arial" pitchFamily="34" charset="0"/>
              <a:cs typeface="Arial" pitchFamily="34" charset="0"/>
            </a:endParaRPr>
          </a:p>
        </p:txBody>
      </p:sp>
      <p:sp>
        <p:nvSpPr>
          <p:cNvPr id="31" name="TextBox 30"/>
          <p:cNvSpPr txBox="1"/>
          <p:nvPr/>
        </p:nvSpPr>
        <p:spPr>
          <a:xfrm>
            <a:off x="1171568" y="5241959"/>
            <a:ext cx="4232764" cy="1292662"/>
          </a:xfrm>
          <a:prstGeom prst="rect">
            <a:avLst/>
          </a:prstGeom>
          <a:noFill/>
        </p:spPr>
        <p:txBody>
          <a:bodyPr wrap="square" rtlCol="0">
            <a:spAutoFit/>
          </a:bodyPr>
          <a:lstStyle/>
          <a:p>
            <a:pPr algn="just"/>
            <a:r>
              <a:rPr lang="en-US" sz="2400" b="1" dirty="0">
                <a:solidFill>
                  <a:schemeClr val="tx2">
                    <a:lumMod val="50000"/>
                  </a:schemeClr>
                </a:solidFill>
                <a:latin typeface="Arial" pitchFamily="34" charset="0"/>
                <a:cs typeface="Arial" pitchFamily="34" charset="0"/>
              </a:rPr>
              <a:t>JALUR AFIRMASI ≥15%</a:t>
            </a:r>
          </a:p>
          <a:p>
            <a:pPr algn="just"/>
            <a:r>
              <a:rPr lang="en-US" sz="1800" dirty="0">
                <a:solidFill>
                  <a:schemeClr val="tx2">
                    <a:lumMod val="50000"/>
                  </a:schemeClr>
                </a:solidFill>
                <a:latin typeface="Arial" pitchFamily="34" charset="0"/>
                <a:cs typeface="Arial" pitchFamily="34" charset="0"/>
              </a:rPr>
              <a:t>CPDB </a:t>
            </a:r>
            <a:r>
              <a:rPr lang="en-US" sz="1800" dirty="0" err="1">
                <a:solidFill>
                  <a:schemeClr val="tx2">
                    <a:lumMod val="50000"/>
                  </a:schemeClr>
                </a:solidFill>
                <a:latin typeface="Arial" pitchFamily="34" charset="0"/>
                <a:cs typeface="Arial" pitchFamily="34" charset="0"/>
              </a:rPr>
              <a:t>berasal</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dari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keluarga</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ekonomi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tidak</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mampu</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atau</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penyandang</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disabilitas</a:t>
            </a:r>
            <a:endParaRPr lang="en-US" sz="2400" dirty="0">
              <a:solidFill>
                <a:schemeClr val="tx2">
                  <a:lumMod val="50000"/>
                </a:schemeClr>
              </a:solidFill>
              <a:latin typeface="Arial" pitchFamily="34" charset="0"/>
              <a:cs typeface="Arial" pitchFamily="34" charset="0"/>
            </a:endParaRPr>
          </a:p>
        </p:txBody>
      </p:sp>
      <p:sp>
        <p:nvSpPr>
          <p:cNvPr id="32" name="TextBox 31"/>
          <p:cNvSpPr txBox="1"/>
          <p:nvPr/>
        </p:nvSpPr>
        <p:spPr>
          <a:xfrm>
            <a:off x="5868417" y="1342494"/>
            <a:ext cx="4972233" cy="1015663"/>
          </a:xfrm>
          <a:prstGeom prst="rect">
            <a:avLst/>
          </a:prstGeom>
          <a:noFill/>
        </p:spPr>
        <p:txBody>
          <a:bodyPr wrap="square" rtlCol="0">
            <a:spAutoFit/>
          </a:bodyPr>
          <a:lstStyle/>
          <a:p>
            <a:r>
              <a:rPr lang="en-US" sz="2400" b="1" dirty="0">
                <a:solidFill>
                  <a:schemeClr val="tx2">
                    <a:lumMod val="50000"/>
                  </a:schemeClr>
                </a:solidFill>
                <a:latin typeface="Arial" pitchFamily="34" charset="0"/>
                <a:cs typeface="Arial" pitchFamily="34" charset="0"/>
              </a:rPr>
              <a:t>JALUR PRESTASI LOMBA ≤15%</a:t>
            </a:r>
          </a:p>
          <a:p>
            <a:pPr algn="just"/>
            <a:r>
              <a:rPr lang="en-US" sz="1800" dirty="0" err="1">
                <a:solidFill>
                  <a:schemeClr val="tx2">
                    <a:lumMod val="50000"/>
                  </a:schemeClr>
                </a:solidFill>
                <a:latin typeface="Arial" pitchFamily="34" charset="0"/>
                <a:cs typeface="Arial" pitchFamily="34" charset="0"/>
              </a:rPr>
              <a:t>Prestasi</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Akademik</a:t>
            </a:r>
            <a:r>
              <a:rPr lang="en-US" sz="1800" dirty="0">
                <a:solidFill>
                  <a:schemeClr val="tx2">
                    <a:lumMod val="50000"/>
                  </a:schemeClr>
                </a:solidFill>
                <a:latin typeface="Arial" pitchFamily="34" charset="0"/>
                <a:cs typeface="Arial" pitchFamily="34" charset="0"/>
              </a:rPr>
              <a:t> dan </a:t>
            </a:r>
            <a:r>
              <a:rPr lang="en-US" sz="1800" dirty="0" err="1">
                <a:solidFill>
                  <a:schemeClr val="tx2">
                    <a:lumMod val="50000"/>
                  </a:schemeClr>
                </a:solidFill>
                <a:latin typeface="Arial" pitchFamily="34" charset="0"/>
                <a:cs typeface="Arial" pitchFamily="34" charset="0"/>
              </a:rPr>
              <a:t>Prestasi</a:t>
            </a:r>
            <a:r>
              <a:rPr lang="en-US" sz="1800" dirty="0">
                <a:solidFill>
                  <a:schemeClr val="tx2">
                    <a:lumMod val="50000"/>
                  </a:schemeClr>
                </a:solidFill>
                <a:latin typeface="Arial" pitchFamily="34" charset="0"/>
                <a:cs typeface="Arial" pitchFamily="34" charset="0"/>
              </a:rPr>
              <a:t> Non </a:t>
            </a:r>
            <a:r>
              <a:rPr lang="en-US" sz="1800" dirty="0" err="1">
                <a:solidFill>
                  <a:schemeClr val="tx2">
                    <a:lumMod val="50000"/>
                  </a:schemeClr>
                </a:solidFill>
                <a:latin typeface="Arial" pitchFamily="34" charset="0"/>
                <a:cs typeface="Arial" pitchFamily="34" charset="0"/>
              </a:rPr>
              <a:t>Akademik</a:t>
            </a:r>
            <a:r>
              <a:rPr lang="en-US" sz="1800" dirty="0">
                <a:solidFill>
                  <a:schemeClr val="tx2">
                    <a:lumMod val="50000"/>
                  </a:schemeClr>
                </a:solidFill>
                <a:latin typeface="Arial" pitchFamily="34" charset="0"/>
                <a:cs typeface="Arial" pitchFamily="34" charset="0"/>
              </a:rPr>
              <a:t> </a:t>
            </a:r>
            <a:r>
              <a:rPr lang="en-US" sz="1800" dirty="0" err="1">
                <a:solidFill>
                  <a:schemeClr val="tx2">
                    <a:lumMod val="50000"/>
                  </a:schemeClr>
                </a:solidFill>
                <a:latin typeface="Arial" pitchFamily="34" charset="0"/>
                <a:cs typeface="Arial" pitchFamily="34" charset="0"/>
              </a:rPr>
              <a:t>termasuk</a:t>
            </a:r>
            <a:r>
              <a:rPr lang="en-US" sz="1800" dirty="0">
                <a:solidFill>
                  <a:schemeClr val="tx2">
                    <a:lumMod val="50000"/>
                  </a:schemeClr>
                </a:solidFill>
                <a:latin typeface="Arial" pitchFamily="34" charset="0"/>
                <a:cs typeface="Arial" pitchFamily="34" charset="0"/>
              </a:rPr>
              <a:t> Golden Ticket</a:t>
            </a:r>
          </a:p>
        </p:txBody>
      </p:sp>
      <p:grpSp>
        <p:nvGrpSpPr>
          <p:cNvPr id="33" name="Group 32"/>
          <p:cNvGrpSpPr/>
          <p:nvPr/>
        </p:nvGrpSpPr>
        <p:grpSpPr>
          <a:xfrm>
            <a:off x="6804695" y="6249156"/>
            <a:ext cx="2562857" cy="589215"/>
            <a:chOff x="2519327" y="5475944"/>
            <a:chExt cx="3815685" cy="877247"/>
          </a:xfrm>
        </p:grpSpPr>
        <p:pic>
          <p:nvPicPr>
            <p:cNvPr id="34" name="Picture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35" name="Picture 34"/>
            <p:cNvPicPr>
              <a:picLocks noChangeAspect="1"/>
            </p:cNvPicPr>
            <p:nvPr/>
          </p:nvPicPr>
          <p:blipFill rotWithShape="1">
            <a:blip r:embed="rId5"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36"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3574033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AFIRMASI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3060105" y="1350045"/>
            <a:ext cx="4698264"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AFIRMASI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sedikit</a:t>
            </a:r>
            <a:r>
              <a:rPr lang="en-US" sz="2800" b="1" dirty="0">
                <a:solidFill>
                  <a:srgbClr val="FFFF00"/>
                </a:solidFill>
                <a:latin typeface="Arial Black" panose="020B0A04020102020204" pitchFamily="34" charset="0"/>
              </a:rPr>
              <a:t> 15%</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718197"/>
            <a:ext cx="9000652" cy="4524315"/>
          </a:xfrm>
          <a:prstGeom prst="rect">
            <a:avLst/>
          </a:prstGeom>
          <a:noFill/>
        </p:spPr>
        <p:txBody>
          <a:bodyPr wrap="square" rtlCol="0">
            <a:spAutoFit/>
          </a:bodyPr>
          <a:lstStyle/>
          <a:p>
            <a:pPr marL="457200" lvl="3" indent="-457200" algn="just">
              <a:buAutoNum type="arabi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Terdaftar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sebagai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penerima</a:t>
            </a:r>
            <a:r>
              <a:rPr lang="en-US" sz="2400" dirty="0">
                <a:effectLst/>
                <a:latin typeface="Arial" panose="020B0604020202020204" pitchFamily="34" charset="0"/>
                <a:ea typeface="Times New Roman" panose="02020603050405020304" pitchFamily="18" charset="0"/>
                <a:cs typeface="Arial" panose="020B0604020202020204" pitchFamily="34" charset="0"/>
              </a:rPr>
              <a:t> program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bantuan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antara</a:t>
            </a:r>
            <a:r>
              <a:rPr lang="en-US" sz="2400" dirty="0">
                <a:latin typeface="Arial" panose="020B0604020202020204" pitchFamily="34" charset="0"/>
                <a:ea typeface="Times New Roman" panose="02020603050405020304" pitchFamily="18" charset="0"/>
                <a:cs typeface="Arial" panose="020B0604020202020204" pitchFamily="34" charset="0"/>
              </a:rPr>
              <a:t> lain : </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PIP </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data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diambil</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dari</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dashboard PIP Dinas Pendidikan</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PKH yang </a:t>
            </a:r>
            <a:r>
              <a:rPr lang="en-US" sz="2400" dirty="0" err="1">
                <a:latin typeface="Arial" panose="020B0604020202020204" pitchFamily="34" charset="0"/>
                <a:ea typeface="Times New Roman" panose="02020603050405020304" pitchFamily="18" charset="0"/>
                <a:cs typeface="Arial" panose="020B0604020202020204" pitchFamily="34" charset="0"/>
              </a:rPr>
              <a:t>terdata</a:t>
            </a:r>
            <a:r>
              <a:rPr lang="en-US" sz="2400" dirty="0">
                <a:latin typeface="Arial" panose="020B0604020202020204" pitchFamily="34" charset="0"/>
                <a:ea typeface="Times New Roman" panose="02020603050405020304" pitchFamily="18" charset="0"/>
                <a:cs typeface="Arial" panose="020B0604020202020204" pitchFamily="34" charset="0"/>
              </a:rPr>
              <a:t> pada DTKS </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permohonan</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melalui</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Dinas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Sosial</a:t>
            </a:r>
            <a:r>
              <a:rPr lang="en-US" sz="240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dan P3A Kota </a:t>
            </a:r>
            <a:r>
              <a:rPr lang="en-US" sz="2400" dirty="0" err="1">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Madiun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disabilitas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dibuktikan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dokter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spesialis</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surat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keterangan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dari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psikolog</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14400" lvl="0" indent="-457200" algn="just">
              <a:buFont typeface="+mj-l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k</a:t>
            </a:r>
            <a:r>
              <a:rPr lang="en-US" sz="2400" dirty="0" err="1">
                <a:effectLst/>
                <a:latin typeface="Arial" panose="020B0604020202020204" pitchFamily="34" charset="0"/>
                <a:ea typeface="Times New Roman" panose="02020603050405020304" pitchFamily="18" charset="0"/>
                <a:cs typeface="Arial" panose="020B0604020202020204" pitchFamily="34" charset="0"/>
              </a:rPr>
              <a:t>artu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penyandang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disabilitas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3"/>
            </a:pP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863600" lvl="3" indent="-457200" algn="just">
              <a:buAutoNum type="alphaLcPeriod"/>
            </a:pPr>
            <a:r>
              <a:rPr lang="en-US" sz="24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tinggal</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400" dirty="0">
                <a:effectLst/>
                <a:latin typeface="Arial" panose="020B0604020202020204" pitchFamily="34" charset="0"/>
                <a:ea typeface="Times New Roman" panose="02020603050405020304" pitchFamily="18" charset="0"/>
                <a:cs typeface="Arial" panose="020B0604020202020204" pitchFamily="34" charset="0"/>
              </a:rPr>
              <a:t> di </a:t>
            </a:r>
            <a:r>
              <a:rPr lang="en-US" sz="2400" dirty="0" err="1">
                <a:effectLst/>
                <a:latin typeface="Arial" panose="020B0604020202020204" pitchFamily="34" charset="0"/>
                <a:ea typeface="Times New Roman" panose="02020603050405020304" pitchFamily="18" charset="0"/>
                <a:cs typeface="Arial" panose="020B0604020202020204" pitchFamily="34" charset="0"/>
              </a:rPr>
              <a:t>dalam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zonasi</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8636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463652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341933"/>
            <a:ext cx="9000652" cy="523220"/>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PINDAH TUGAS ORTU/WALI - </a:t>
            </a:r>
            <a:r>
              <a:rPr lang="en-US" sz="2800" dirty="0">
                <a:solidFill>
                  <a:schemeClr val="tx2">
                    <a:lumMod val="50000"/>
                  </a:schemeClr>
                </a:solidFill>
                <a:latin typeface="Arial Black" pitchFamily="34" charset="0"/>
              </a:rPr>
              <a:t>SMP</a:t>
            </a:r>
            <a:endParaRPr lang="en-US" sz="2800" dirty="0">
              <a:solidFill>
                <a:schemeClr val="tx2">
                  <a:lumMod val="50000"/>
                </a:schemeClr>
              </a:solidFill>
              <a:effectLst/>
              <a:latin typeface="Arial Black" pitchFamily="34" charset="0"/>
            </a:endParaRPr>
          </a:p>
        </p:txBody>
      </p:sp>
      <p:grpSp>
        <p:nvGrpSpPr>
          <p:cNvPr id="18" name="Group 17"/>
          <p:cNvGrpSpPr/>
          <p:nvPr/>
        </p:nvGrpSpPr>
        <p:grpSpPr>
          <a:xfrm>
            <a:off x="9180785" y="6174581"/>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1115889" y="1134021"/>
            <a:ext cx="8064896"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PINDAH TUGAS ORTU/WALI</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5%</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358157"/>
            <a:ext cx="9110724" cy="5262979"/>
          </a:xfrm>
          <a:prstGeom prst="rect">
            <a:avLst/>
          </a:prstGeom>
          <a:noFill/>
        </p:spPr>
        <p:txBody>
          <a:bodyPr wrap="square" rtlCol="0">
            <a:spAutoFit/>
          </a:bodyPr>
          <a:lstStyle/>
          <a:p>
            <a:pPr marL="457200" lvl="3" indent="-457200" algn="just">
              <a:buAutoNum type="arabicPeriod"/>
            </a:pPr>
            <a:r>
              <a:rPr lang="en-US" sz="2400" dirty="0" err="1">
                <a:latin typeface="Arial" panose="020B0604020202020204" pitchFamily="34" charset="0"/>
                <a:ea typeface="Times New Roman" panose="02020603050405020304" pitchFamily="18" charset="0"/>
                <a:cs typeface="Arial" panose="020B0604020202020204" pitchFamily="34" charset="0"/>
              </a:rPr>
              <a:t>Ortu</a:t>
            </a:r>
            <a:r>
              <a:rPr lang="en-US" sz="2400" dirty="0">
                <a:latin typeface="Arial" panose="020B0604020202020204" pitchFamily="34" charset="0"/>
                <a:ea typeface="Times New Roman" panose="02020603050405020304" pitchFamily="18" charset="0"/>
                <a:cs typeface="Arial" panose="020B0604020202020204" pitchFamily="34" charset="0"/>
              </a:rPr>
              <a:t>/</a:t>
            </a:r>
            <a:r>
              <a:rPr lang="en-US" sz="2400" dirty="0" err="1">
                <a:latin typeface="Arial" panose="020B0604020202020204" pitchFamily="34" charset="0"/>
                <a:ea typeface="Times New Roman" panose="02020603050405020304" pitchFamily="18" charset="0"/>
                <a:cs typeface="Arial" panose="020B0604020202020204" pitchFamily="34" charset="0"/>
              </a:rPr>
              <a:t>wali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dari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luar</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ke</a:t>
            </a:r>
            <a:r>
              <a:rPr lang="en-US" sz="2400" dirty="0">
                <a:latin typeface="Arial" panose="020B0604020202020204" pitchFamily="34" charset="0"/>
                <a:ea typeface="Times New Roman" panose="02020603050405020304" pitchFamily="18" charset="0"/>
                <a:cs typeface="Arial" panose="020B0604020202020204" pitchFamily="34" charset="0"/>
              </a:rPr>
              <a:t> Kota </a:t>
            </a:r>
            <a:r>
              <a:rPr lang="en-US" sz="2400" dirty="0" err="1">
                <a:latin typeface="Arial" panose="020B0604020202020204" pitchFamily="34" charset="0"/>
                <a:ea typeface="Times New Roman" panose="02020603050405020304" pitchFamily="18" charset="0"/>
                <a:cs typeface="Arial" panose="020B0604020202020204" pitchFamily="34" charset="0"/>
              </a:rPr>
              <a:t>Madiun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kurang</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dari</a:t>
            </a:r>
            <a:r>
              <a:rPr lang="en-US" sz="2400" dirty="0">
                <a:latin typeface="Arial" panose="020B0604020202020204" pitchFamily="34" charset="0"/>
                <a:ea typeface="Times New Roman" panose="02020603050405020304" pitchFamily="18" charset="0"/>
                <a:cs typeface="Arial" panose="020B0604020202020204" pitchFamily="34" charset="0"/>
              </a:rPr>
              <a:t> 1 </a:t>
            </a:r>
            <a:r>
              <a:rPr lang="en-US" sz="2400" dirty="0" err="1">
                <a:latin typeface="Arial" panose="020B0604020202020204" pitchFamily="34" charset="0"/>
                <a:ea typeface="Times New Roman" panose="02020603050405020304" pitchFamily="18" charset="0"/>
                <a:cs typeface="Arial" panose="020B0604020202020204" pitchFamily="34" charset="0"/>
              </a:rPr>
              <a:t>tahun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terhitung</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tanggal</a:t>
            </a:r>
            <a:r>
              <a:rPr lang="en-US" sz="2400" dirty="0">
                <a:latin typeface="Arial" panose="020B0604020202020204" pitchFamily="34" charset="0"/>
                <a:ea typeface="Times New Roman" panose="02020603050405020304" pitchFamily="18" charset="0"/>
                <a:cs typeface="Arial" panose="020B0604020202020204" pitchFamily="34" charset="0"/>
              </a:rPr>
              <a:t> 10 </a:t>
            </a:r>
            <a:r>
              <a:rPr lang="en-US" sz="2400" dirty="0" err="1">
                <a:latin typeface="Arial" panose="020B0604020202020204" pitchFamily="34" charset="0"/>
                <a:ea typeface="Times New Roman" panose="02020603050405020304" pitchFamily="18" charset="0"/>
                <a:cs typeface="Arial" panose="020B0604020202020204" pitchFamily="34" charset="0"/>
              </a:rPr>
              <a:t>Juni</a:t>
            </a:r>
            <a:r>
              <a:rPr lang="en-US" sz="2400" dirty="0">
                <a:latin typeface="Arial" panose="020B0604020202020204" pitchFamily="34" charset="0"/>
                <a:ea typeface="Times New Roman" panose="02020603050405020304" pitchFamily="18" charset="0"/>
                <a:cs typeface="Arial" panose="020B0604020202020204" pitchFamily="34" charset="0"/>
              </a:rPr>
              <a:t> 2024, </a:t>
            </a:r>
            <a:r>
              <a:rPr lang="en-US" sz="2400" dirty="0" err="1">
                <a:latin typeface="Arial" panose="020B0604020202020204" pitchFamily="34" charset="0"/>
                <a:ea typeface="Times New Roman" panose="02020603050405020304" pitchFamily="18" charset="0"/>
                <a:cs typeface="Arial" panose="020B0604020202020204" pitchFamily="34" charset="0"/>
              </a:rPr>
              <a:t>dibuktikan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Surat </a:t>
            </a:r>
            <a:r>
              <a:rPr lang="en-US" sz="2400" dirty="0" err="1">
                <a:latin typeface="Arial" panose="020B0604020202020204" pitchFamily="34" charset="0"/>
                <a:ea typeface="Times New Roman" panose="02020603050405020304" pitchFamily="18" charset="0"/>
                <a:cs typeface="Arial" panose="020B0604020202020204" pitchFamily="34" charset="0"/>
              </a:rPr>
              <a:t>Keterangan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pimpinan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instansi</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SK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SPT </a:t>
            </a:r>
            <a:r>
              <a:rPr lang="en-US" sz="2400" dirty="0" err="1">
                <a:latin typeface="Arial" panose="020B0604020202020204" pitchFamily="34" charset="0"/>
                <a:ea typeface="Times New Roman" panose="02020603050405020304" pitchFamily="18" charset="0"/>
                <a:cs typeface="Arial" panose="020B0604020202020204" pitchFamily="34" charset="0"/>
              </a:rPr>
              <a:t>Pindah</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Tugas</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atau</a:t>
            </a:r>
            <a:r>
              <a:rPr lang="en-US" sz="2400" dirty="0">
                <a:latin typeface="Arial" panose="020B0604020202020204" pitchFamily="34" charset="0"/>
                <a:ea typeface="Times New Roman" panose="02020603050405020304" pitchFamily="18" charset="0"/>
                <a:cs typeface="Arial" panose="020B0604020202020204" pitchFamily="34" charset="0"/>
              </a:rPr>
              <a:t> yang </a:t>
            </a:r>
            <a:r>
              <a:rPr lang="en-US" sz="2400" dirty="0" err="1">
                <a:latin typeface="Arial" panose="020B0604020202020204" pitchFamily="34" charset="0"/>
                <a:ea typeface="Times New Roman" panose="02020603050405020304" pitchFamily="18" charset="0"/>
                <a:cs typeface="Arial" panose="020B0604020202020204" pitchFamily="34" charset="0"/>
              </a:rPr>
              <a:t>dipersamakan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3" indent="-508000" algn="just">
              <a:buAutoNum type="alphaLcPeriod"/>
            </a:pPr>
            <a:r>
              <a:rPr lang="en-US" sz="2400" dirty="0">
                <a:latin typeface="Arial" panose="020B0604020202020204" pitchFamily="34" charset="0"/>
                <a:ea typeface="Times New Roman" panose="02020603050405020304" pitchFamily="18" charset="0"/>
                <a:cs typeface="Arial" panose="020B0604020202020204" pitchFamily="34" charset="0"/>
              </a:rPr>
              <a:t>KK</a:t>
            </a:r>
          </a:p>
          <a:p>
            <a:pPr marL="965200" lvl="3" indent="-508000" algn="just">
              <a:buAutoNum type="alphaLcPeriod"/>
            </a:pPr>
            <a:r>
              <a:rPr lang="en-US" sz="2400" dirty="0" err="1">
                <a:latin typeface="Arial" panose="020B0604020202020204" pitchFamily="34" charset="0"/>
                <a:ea typeface="Times New Roman" panose="02020603050405020304" pitchFamily="18" charset="0"/>
                <a:cs typeface="Arial" panose="020B0604020202020204" pitchFamily="34" charset="0"/>
              </a:rPr>
              <a:t>Pernyataan</a:t>
            </a:r>
            <a:r>
              <a:rPr lang="en-US" sz="2400" dirty="0">
                <a:latin typeface="Arial" panose="020B0604020202020204" pitchFamily="34" charset="0"/>
                <a:ea typeface="Times New Roman" panose="02020603050405020304" pitchFamily="18" charset="0"/>
                <a:cs typeface="Arial" panose="020B0604020202020204" pitchFamily="34" charset="0"/>
              </a:rPr>
              <a:t> pada </a:t>
            </a:r>
            <a:r>
              <a:rPr lang="en-US" sz="2400" dirty="0" err="1">
                <a:latin typeface="Arial" panose="020B0604020202020204" pitchFamily="34" charset="0"/>
                <a:ea typeface="Times New Roman" panose="02020603050405020304" pitchFamily="18" charset="0"/>
                <a:cs typeface="Arial" panose="020B0604020202020204" pitchFamily="34" charset="0"/>
              </a:rPr>
              <a:t>laman</a:t>
            </a:r>
            <a:r>
              <a:rPr lang="en-US" sz="2400" dirty="0">
                <a:latin typeface="Arial" panose="020B0604020202020204" pitchFamily="34" charset="0"/>
                <a:ea typeface="Times New Roman" panose="02020603050405020304" pitchFamily="18" charset="0"/>
                <a:cs typeface="Arial" panose="020B0604020202020204" pitchFamily="34" charset="0"/>
              </a:rPr>
              <a:t> PPDB</a:t>
            </a: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Permohona</a:t>
            </a:r>
            <a:r>
              <a:rPr lang="en-US" sz="2400" dirty="0" err="1">
                <a:latin typeface="Arial" panose="020B0604020202020204" pitchFamily="34" charset="0"/>
                <a:ea typeface="Times New Roman" panose="02020603050405020304" pitchFamily="18" charset="0"/>
                <a:cs typeface="Arial" panose="020B0604020202020204" pitchFamily="34" charset="0"/>
              </a:rPr>
              <a:t>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Rekom</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Pindah</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Tugas</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dilaksanakan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secara</a:t>
            </a:r>
            <a:r>
              <a:rPr lang="en-US" sz="2400" dirty="0">
                <a:latin typeface="Arial" panose="020B0604020202020204" pitchFamily="34" charset="0"/>
                <a:ea typeface="Times New Roman" panose="02020603050405020304" pitchFamily="18" charset="0"/>
                <a:cs typeface="Arial" panose="020B0604020202020204" pitchFamily="34" charset="0"/>
              </a:rPr>
              <a:t> daring.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digunakan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untuk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400" dirty="0">
                <a:effectLst/>
                <a:latin typeface="Arial" panose="020B0604020202020204" pitchFamily="34" charset="0"/>
                <a:ea typeface="Times New Roman" panose="02020603050405020304" pitchFamily="18" charset="0"/>
                <a:cs typeface="Arial" panose="020B0604020202020204" pitchFamily="34" charset="0"/>
              </a:rPr>
              <a:t> Guru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Pemkot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457200" lvl="3" indent="-457200" algn="just">
              <a:buAutoNum type="arabicPeriod" startAt="2"/>
            </a:pP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jarak</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tempat</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tinggal</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atau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tempat</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bekerja</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ortu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terdekat</a:t>
            </a:r>
            <a:endParaRPr lang="en-US" sz="2400" dirty="0">
              <a:solidFill>
                <a:schemeClr val="tx2">
                  <a:lumMod val="50000"/>
                </a:schemeClr>
              </a:solidFill>
              <a:latin typeface="Arial" panose="020B0604020202020204" pitchFamily="34" charset="0"/>
              <a:cs typeface="Arial" panose="020B0604020202020204" pitchFamily="34" charset="0"/>
            </a:endParaRPr>
          </a:p>
          <a:p>
            <a:pPr marL="914400" lvl="3" indent="-457200" algn="just">
              <a:buAutoNum type="alphaLcPeriod"/>
            </a:pPr>
            <a:r>
              <a:rPr lang="en-US" sz="2400" dirty="0" err="1">
                <a:solidFill>
                  <a:schemeClr val="tx2">
                    <a:lumMod val="50000"/>
                  </a:schemeClr>
                </a:solidFill>
                <a:latin typeface="Arial" panose="020B0604020202020204" pitchFamily="34" charset="0"/>
                <a:cs typeface="Arial" panose="020B0604020202020204" pitchFamily="34" charset="0"/>
              </a:rPr>
              <a:t>waktu</a:t>
            </a:r>
            <a:r>
              <a:rPr lang="en-US" sz="2400" dirty="0">
                <a:solidFill>
                  <a:schemeClr val="tx2">
                    <a:lumMod val="50000"/>
                  </a:schemeClr>
                </a:solidFill>
                <a:latin typeface="Arial" panose="020B0604020202020204" pitchFamily="34" charset="0"/>
                <a:cs typeface="Arial" panose="020B0604020202020204" pitchFamily="34" charset="0"/>
              </a:rPr>
              <a:t> </a:t>
            </a:r>
            <a:r>
              <a:rPr lang="en-US" sz="2400" dirty="0" err="1">
                <a:solidFill>
                  <a:schemeClr val="tx2">
                    <a:lumMod val="50000"/>
                  </a:schemeClr>
                </a:solidFill>
                <a:latin typeface="Arial" panose="020B0604020202020204" pitchFamily="34" charset="0"/>
                <a:cs typeface="Arial" panose="020B0604020202020204" pitchFamily="34" charset="0"/>
              </a:rPr>
              <a:t>mendaftar</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452726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413941"/>
            <a:ext cx="9000652" cy="523220"/>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NILAI RAPOR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568232" y="1175247"/>
            <a:ext cx="4536504" cy="1404157"/>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PRESTASI NILAI RAPOR</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15%</a:t>
            </a:r>
            <a:endParaRPr lang="id-ID" sz="2800" b="1" dirty="0">
              <a:solidFill>
                <a:srgbClr val="FFFF00"/>
              </a:solidFill>
              <a:latin typeface="Arial Black" panose="020B0A04020102020204" pitchFamily="34" charset="0"/>
            </a:endParaRPr>
          </a:p>
        </p:txBody>
      </p:sp>
      <p:sp>
        <p:nvSpPr>
          <p:cNvPr id="4" name="TextBox 5">
            <a:extLst>
              <a:ext uri="{FF2B5EF4-FFF2-40B4-BE49-F238E27FC236}">
                <a16:creationId xmlns:a16="http://schemas.microsoft.com/office/drawing/2014/main" id="{B45EAF6A-BD3B-F505-A918-ED93C25548A0}"/>
              </a:ext>
            </a:extLst>
          </p:cNvPr>
          <p:cNvSpPr txBox="1"/>
          <p:nvPr/>
        </p:nvSpPr>
        <p:spPr>
          <a:xfrm>
            <a:off x="862149" y="2997512"/>
            <a:ext cx="9000652" cy="4401205"/>
          </a:xfrm>
          <a:prstGeom prst="rect">
            <a:avLst/>
          </a:prstGeom>
          <a:noFill/>
        </p:spPr>
        <p:txBody>
          <a:bodyPr wrap="square" rtlCol="0">
            <a:spAutoFit/>
          </a:bodyPr>
          <a:lstStyle/>
          <a:p>
            <a:pPr marL="457200" lvl="3" indent="-457200" algn="just">
              <a:buAutoNum type="arabi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Khusu</a:t>
            </a:r>
            <a:r>
              <a:rPr lang="en-US" sz="2800" dirty="0" err="1">
                <a:latin typeface="Arial" panose="020B0604020202020204" pitchFamily="34" charset="0"/>
                <a:ea typeface="Times New Roman" panose="02020603050405020304" pitchFamily="18" charset="0"/>
                <a:cs typeface="Arial" panose="020B0604020202020204" pitchFamily="34" charset="0"/>
              </a:rPr>
              <a:t>s</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untuk</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lulusan</a:t>
            </a:r>
            <a:r>
              <a:rPr lang="en-US" sz="2800" dirty="0">
                <a:latin typeface="Arial" panose="020B0604020202020204" pitchFamily="34" charset="0"/>
                <a:ea typeface="Times New Roman" panose="02020603050405020304" pitchFamily="18" charset="0"/>
                <a:cs typeface="Arial" panose="020B0604020202020204" pitchFamily="34" charset="0"/>
              </a:rPr>
              <a:t> SD/MI Kota </a:t>
            </a:r>
            <a:r>
              <a:rPr lang="en-US" sz="2800" dirty="0" err="1">
                <a:latin typeface="Arial" panose="020B0604020202020204" pitchFamily="34" charset="0"/>
                <a:ea typeface="Times New Roman" panose="02020603050405020304" pitchFamily="18" charset="0"/>
                <a:cs typeface="Arial" panose="020B0604020202020204" pitchFamily="34" charset="0"/>
              </a:rPr>
              <a:t>Madiun</a:t>
            </a:r>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a:pPr>
            <a:r>
              <a:rPr lang="en-US" sz="2800" dirty="0">
                <a:latin typeface="Arial" panose="020B0604020202020204" pitchFamily="34" charset="0"/>
                <a:ea typeface="Times New Roman" panose="02020603050405020304" pitchFamily="18" charset="0"/>
                <a:cs typeface="Arial" panose="020B0604020202020204" pitchFamily="34" charset="0"/>
              </a:rPr>
              <a:t>Data </a:t>
            </a:r>
            <a:r>
              <a:rPr lang="en-US" sz="2800" dirty="0" err="1">
                <a:latin typeface="Arial" panose="020B0604020202020204" pitchFamily="34" charset="0"/>
                <a:ea typeface="Times New Roman" panose="02020603050405020304" pitchFamily="18" charset="0"/>
                <a:cs typeface="Arial" panose="020B0604020202020204" pitchFamily="34" charset="0"/>
              </a:rPr>
              <a:t>nilai</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rapor</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diperoleh</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dari</a:t>
            </a:r>
            <a:r>
              <a:rPr lang="en-US" sz="2800" dirty="0">
                <a:latin typeface="Arial" panose="020B0604020202020204" pitchFamily="34" charset="0"/>
                <a:ea typeface="Times New Roman" panose="02020603050405020304" pitchFamily="18" charset="0"/>
                <a:cs typeface="Arial" panose="020B0604020202020204" pitchFamily="34" charset="0"/>
              </a:rPr>
              <a:t> 9 </a:t>
            </a:r>
            <a:r>
              <a:rPr lang="en-US" sz="2800" dirty="0" err="1">
                <a:latin typeface="Arial" panose="020B0604020202020204" pitchFamily="34" charset="0"/>
                <a:ea typeface="Times New Roman" panose="02020603050405020304" pitchFamily="18" charset="0"/>
                <a:cs typeface="Arial" panose="020B0604020202020204" pitchFamily="34" charset="0"/>
              </a:rPr>
              <a:t>mapel</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kelas</a:t>
            </a:r>
            <a:r>
              <a:rPr lang="en-US" sz="2800" dirty="0">
                <a:latin typeface="Arial" panose="020B0604020202020204" pitchFamily="34" charset="0"/>
                <a:ea typeface="Times New Roman" panose="02020603050405020304" pitchFamily="18" charset="0"/>
                <a:cs typeface="Arial" panose="020B0604020202020204" pitchFamily="34" charset="0"/>
              </a:rPr>
              <a:t> 4 semester 1 </a:t>
            </a:r>
            <a:r>
              <a:rPr lang="en-US" sz="2800" dirty="0" err="1">
                <a:latin typeface="Arial" panose="020B0604020202020204" pitchFamily="34" charset="0"/>
                <a:ea typeface="Times New Roman" panose="02020603050405020304" pitchFamily="18" charset="0"/>
                <a:cs typeface="Arial" panose="020B0604020202020204" pitchFamily="34" charset="0"/>
              </a:rPr>
              <a:t>sampai</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dengan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kelas</a:t>
            </a:r>
            <a:r>
              <a:rPr lang="en-US" sz="2800" dirty="0">
                <a:latin typeface="Arial" panose="020B0604020202020204" pitchFamily="34" charset="0"/>
                <a:ea typeface="Times New Roman" panose="02020603050405020304" pitchFamily="18" charset="0"/>
                <a:cs typeface="Arial" panose="020B0604020202020204" pitchFamily="34" charset="0"/>
              </a:rPr>
              <a:t> 6 semester 1 (5 semester) </a:t>
            </a:r>
          </a:p>
          <a:p>
            <a:pPr marL="457200" lvl="3" indent="-457200" algn="just">
              <a:buAutoNum type="arabicPeriod" startAt="3"/>
            </a:pPr>
            <a:r>
              <a:rPr lang="en-US" sz="28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urutan</a:t>
            </a:r>
            <a:r>
              <a:rPr lang="en-US" sz="2800" dirty="0">
                <a:effectLst/>
                <a:latin typeface="Arial" panose="020B0604020202020204" pitchFamily="34" charset="0"/>
                <a:ea typeface="Times New Roman" panose="02020603050405020304" pitchFamily="18" charset="0"/>
                <a:cs typeface="Arial" panose="020B0604020202020204" pitchFamily="34" charset="0"/>
              </a:rPr>
              <a:t>:</a:t>
            </a:r>
          </a:p>
          <a:p>
            <a:pPr marL="863600" lvl="3" indent="-457200" algn="just">
              <a:buAutoNum type="alphaLcPeriod"/>
            </a:pPr>
            <a:r>
              <a:rPr lang="en-US" sz="2800" dirty="0">
                <a:effectLst/>
                <a:latin typeface="Arial" panose="020B0604020202020204" pitchFamily="34" charset="0"/>
                <a:ea typeface="Times New Roman" panose="02020603050405020304" pitchFamily="18" charset="0"/>
                <a:cs typeface="Arial" panose="020B0604020202020204" pitchFamily="34" charset="0"/>
              </a:rPr>
              <a:t>a</a:t>
            </a:r>
            <a:r>
              <a:rPr lang="id-ID" sz="2800" dirty="0">
                <a:effectLst/>
                <a:latin typeface="Arial" panose="020B0604020202020204" pitchFamily="34" charset="0"/>
                <a:ea typeface="Times New Roman" panose="02020603050405020304" pitchFamily="18" charset="0"/>
                <a:cs typeface="Arial" panose="020B0604020202020204" pitchFamily="34" charset="0"/>
              </a:rPr>
              <a:t>kumulatif nilai dari 70% (tujuh puluh persen) </a:t>
            </a:r>
            <a:r>
              <a:rPr lang="en-US" sz="2800" dirty="0" err="1">
                <a:effectLst/>
                <a:latin typeface="Arial" panose="020B0604020202020204" pitchFamily="34" charset="0"/>
                <a:ea typeface="Calibri" panose="020F0502020204030204" pitchFamily="34" charset="0"/>
                <a:cs typeface="Arial" panose="020B0604020202020204" pitchFamily="34" charset="0"/>
              </a:rPr>
              <a:t>gabungan</a:t>
            </a:r>
            <a:r>
              <a:rPr lang="en-US" sz="2800" dirty="0">
                <a:effectLst/>
                <a:latin typeface="Arial" panose="020B0604020202020204" pitchFamily="34" charset="0"/>
                <a:ea typeface="Calibri" panose="020F0502020204030204" pitchFamily="34" charset="0"/>
                <a:cs typeface="Arial" panose="020B0604020202020204" pitchFamily="34" charset="0"/>
              </a:rPr>
              <a:t> rata-rata </a:t>
            </a:r>
            <a:r>
              <a:rPr lang="id-ID" sz="2800" dirty="0">
                <a:effectLst/>
                <a:latin typeface="Arial" panose="020B0604020202020204" pitchFamily="34" charset="0"/>
                <a:ea typeface="Calibri" panose="020F0502020204030204" pitchFamily="34" charset="0"/>
                <a:cs typeface="Arial" panose="020B0604020202020204" pitchFamily="34" charset="0"/>
              </a:rPr>
              <a:t>nilai rapor pada </a:t>
            </a:r>
            <a:r>
              <a:rPr lang="en-US" sz="2800" dirty="0">
                <a:effectLst/>
                <a:latin typeface="Arial" panose="020B0604020202020204" pitchFamily="34" charset="0"/>
                <a:ea typeface="Calibri" panose="020F0502020204030204" pitchFamily="34" charset="0"/>
                <a:cs typeface="Arial" panose="020B0604020202020204" pitchFamily="34" charset="0"/>
              </a:rPr>
              <a:t>5</a:t>
            </a:r>
            <a:r>
              <a:rPr lang="id-ID"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a:effectLst/>
                <a:latin typeface="Arial" panose="020B0604020202020204" pitchFamily="34" charset="0"/>
                <a:ea typeface="Calibri" panose="020F0502020204030204" pitchFamily="34" charset="0"/>
                <a:cs typeface="Arial" panose="020B0604020202020204" pitchFamily="34" charset="0"/>
              </a:rPr>
              <a:t>lima</a:t>
            </a:r>
            <a:r>
              <a:rPr lang="id-ID" sz="2800" dirty="0">
                <a:effectLst/>
                <a:latin typeface="Arial" panose="020B0604020202020204" pitchFamily="34" charset="0"/>
                <a:ea typeface="Calibri" panose="020F0502020204030204" pitchFamily="34" charset="0"/>
                <a:cs typeface="Arial" panose="020B0604020202020204" pitchFamily="34" charset="0"/>
              </a:rPr>
              <a:t>) semester terakhir ditambahkan 30% (tiga puluh persen) </a:t>
            </a:r>
            <a:r>
              <a:rPr lang="en-US" sz="2800" dirty="0" err="1">
                <a:effectLst/>
                <a:latin typeface="Arial" panose="020B0604020202020204" pitchFamily="34" charset="0"/>
                <a:ea typeface="Calibri" panose="020F0502020204030204" pitchFamily="34" charset="0"/>
                <a:cs typeface="Arial" panose="020B0604020202020204" pitchFamily="34" charset="0"/>
              </a:rPr>
              <a:t>nilai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akreditasi</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sekolah</a:t>
            </a:r>
            <a:r>
              <a:rPr lang="en-US" sz="2800" dirty="0">
                <a:effectLst/>
                <a:latin typeface="Arial" panose="020B0604020202020204" pitchFamily="34" charset="0"/>
                <a:ea typeface="Calibri" panose="020F0502020204030204" pitchFamily="34" charset="0"/>
                <a:cs typeface="Arial" panose="020B0604020202020204" pitchFamily="34" charset="0"/>
              </a:rPr>
              <a:t> </a:t>
            </a:r>
            <a:r>
              <a:rPr lang="en-US" sz="2800" dirty="0" err="1">
                <a:effectLst/>
                <a:latin typeface="Arial" panose="020B0604020202020204" pitchFamily="34" charset="0"/>
                <a:ea typeface="Calibri" panose="020F0502020204030204" pitchFamily="34" charset="0"/>
                <a:cs typeface="Arial" panose="020B0604020202020204" pitchFamily="34" charset="0"/>
              </a:rPr>
              <a:t>asal</a:t>
            </a:r>
            <a:endParaRPr lang="en-US" sz="2800" dirty="0">
              <a:solidFill>
                <a:schemeClr val="tx2">
                  <a:lumMod val="50000"/>
                </a:schemeClr>
              </a:solidFill>
              <a:latin typeface="Arial" panose="020B0604020202020204" pitchFamily="34" charset="0"/>
              <a:cs typeface="Arial" panose="020B0604020202020204" pitchFamily="34" charset="0"/>
            </a:endParaRPr>
          </a:p>
          <a:p>
            <a:pPr marL="863600" lvl="3" indent="-457200" algn="just">
              <a:buAutoNum type="alphaLcPeriod"/>
            </a:pPr>
            <a:r>
              <a:rPr lang="en-US" sz="2800" dirty="0" err="1">
                <a:solidFill>
                  <a:schemeClr val="tx2">
                    <a:lumMod val="50000"/>
                  </a:schemeClr>
                </a:solidFill>
                <a:latin typeface="Arial" panose="020B0604020202020204" pitchFamily="34" charset="0"/>
                <a:cs typeface="Arial" panose="020B0604020202020204" pitchFamily="34" charset="0"/>
              </a:rPr>
              <a:t>waktu</a:t>
            </a:r>
            <a:r>
              <a:rPr lang="en-US" sz="2800" dirty="0">
                <a:solidFill>
                  <a:schemeClr val="tx2">
                    <a:lumMod val="50000"/>
                  </a:schemeClr>
                </a:solidFill>
                <a:latin typeface="Arial" panose="020B0604020202020204" pitchFamily="34" charset="0"/>
                <a:cs typeface="Arial" panose="020B0604020202020204" pitchFamily="34" charset="0"/>
              </a:rPr>
              <a:t> </a:t>
            </a:r>
            <a:r>
              <a:rPr lang="en-US" sz="2800" dirty="0" err="1">
                <a:solidFill>
                  <a:schemeClr val="tx2">
                    <a:lumMod val="50000"/>
                  </a:schemeClr>
                </a:solidFill>
                <a:latin typeface="Arial" panose="020B0604020202020204" pitchFamily="34" charset="0"/>
                <a:cs typeface="Arial" panose="020B0604020202020204" pitchFamily="34" charset="0"/>
              </a:rPr>
              <a:t>mendaftar</a:t>
            </a:r>
            <a:endParaRPr lang="en-US" sz="2800" dirty="0">
              <a:solidFill>
                <a:schemeClr val="tx2">
                  <a:lumMod val="50000"/>
                </a:schemeClr>
              </a:solidFill>
              <a:latin typeface="Arial" panose="020B0604020202020204" pitchFamily="34" charset="0"/>
              <a:cs typeface="Arial" pitchFamily="34" charset="0"/>
            </a:endParaRPr>
          </a:p>
        </p:txBody>
      </p:sp>
      <p:sp>
        <p:nvSpPr>
          <p:cNvPr id="3" name="Persegi Panjang 2">
            <a:extLst>
              <a:ext uri="{FF2B5EF4-FFF2-40B4-BE49-F238E27FC236}">
                <a16:creationId xmlns:a16="http://schemas.microsoft.com/office/drawing/2014/main" id="{14C7A92D-4275-5DC6-6C0F-8211A2E04A9E}"/>
              </a:ext>
            </a:extLst>
          </p:cNvPr>
          <p:cNvSpPr/>
          <p:nvPr/>
        </p:nvSpPr>
        <p:spPr>
          <a:xfrm>
            <a:off x="6732513" y="1175247"/>
            <a:ext cx="4277903" cy="58007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Arial Black" panose="020B0A04020102020204" pitchFamily="34" charset="0"/>
              </a:rPr>
              <a:t>lulusan</a:t>
            </a:r>
            <a:r>
              <a:rPr lang="en-US" sz="2800" b="1" dirty="0">
                <a:latin typeface="Arial Black" panose="020B0A04020102020204" pitchFamily="34" charset="0"/>
              </a:rPr>
              <a:t> SD ≥7,5%</a:t>
            </a:r>
          </a:p>
        </p:txBody>
      </p:sp>
      <p:sp>
        <p:nvSpPr>
          <p:cNvPr id="6" name="Persegi Panjang 5">
            <a:extLst>
              <a:ext uri="{FF2B5EF4-FFF2-40B4-BE49-F238E27FC236}">
                <a16:creationId xmlns:a16="http://schemas.microsoft.com/office/drawing/2014/main" id="{D3DAC83C-6FCF-10F8-70B9-632F88C6FD85}"/>
              </a:ext>
            </a:extLst>
          </p:cNvPr>
          <p:cNvSpPr/>
          <p:nvPr/>
        </p:nvSpPr>
        <p:spPr>
          <a:xfrm>
            <a:off x="6775090" y="2063698"/>
            <a:ext cx="4277903" cy="58007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Arial Black" panose="020B0A04020102020204" pitchFamily="34" charset="0"/>
              </a:rPr>
              <a:t>lulusan</a:t>
            </a:r>
            <a:r>
              <a:rPr lang="en-US" sz="2800" b="1" dirty="0">
                <a:latin typeface="Arial Black" panose="020B0A04020102020204" pitchFamily="34" charset="0"/>
              </a:rPr>
              <a:t> MI ≤7,5%</a:t>
            </a:r>
          </a:p>
        </p:txBody>
      </p:sp>
      <p:cxnSp>
        <p:nvCxnSpPr>
          <p:cNvPr id="8" name="Konektor Panah Lurus 7">
            <a:extLst>
              <a:ext uri="{FF2B5EF4-FFF2-40B4-BE49-F238E27FC236}">
                <a16:creationId xmlns:a16="http://schemas.microsoft.com/office/drawing/2014/main" id="{53600AE1-7EB1-60A0-E53A-468AB5D55700}"/>
              </a:ext>
            </a:extLst>
          </p:cNvPr>
          <p:cNvCxnSpPr>
            <a:cxnSpLocks/>
            <a:stCxn id="2" idx="3"/>
            <a:endCxn id="3" idx="1"/>
          </p:cNvCxnSpPr>
          <p:nvPr/>
        </p:nvCxnSpPr>
        <p:spPr>
          <a:xfrm flipV="1">
            <a:off x="5104736" y="1465284"/>
            <a:ext cx="1627777" cy="412042"/>
          </a:xfrm>
          <a:prstGeom prst="straightConnector1">
            <a:avLst/>
          </a:prstGeom>
          <a:ln w="57150">
            <a:solidFill>
              <a:srgbClr val="0070C0"/>
            </a:solidFill>
            <a:tailEnd type="triangle"/>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11" name="Konektor Panah Lurus 10">
            <a:extLst>
              <a:ext uri="{FF2B5EF4-FFF2-40B4-BE49-F238E27FC236}">
                <a16:creationId xmlns:a16="http://schemas.microsoft.com/office/drawing/2014/main" id="{01A532B5-2555-E6A8-F684-6CAB903A0E98}"/>
              </a:ext>
            </a:extLst>
          </p:cNvPr>
          <p:cNvCxnSpPr>
            <a:cxnSpLocks/>
            <a:stCxn id="2" idx="3"/>
            <a:endCxn id="6" idx="1"/>
          </p:cNvCxnSpPr>
          <p:nvPr/>
        </p:nvCxnSpPr>
        <p:spPr>
          <a:xfrm>
            <a:off x="5104736" y="1877326"/>
            <a:ext cx="1670354" cy="476409"/>
          </a:xfrm>
          <a:prstGeom prst="straightConnector1">
            <a:avLst/>
          </a:prstGeom>
          <a:ln w="57150">
            <a:solidFill>
              <a:srgbClr val="0070C0"/>
            </a:solidFill>
            <a:tailEnd type="triangle"/>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80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err="1">
                <a:solidFill>
                  <a:schemeClr val="bg1"/>
                </a:solidFill>
                <a:latin typeface="Arial Black" pitchFamily="34" charset="0"/>
              </a:rPr>
              <a:t>Ketentuan</a:t>
            </a:r>
            <a:r>
              <a:rPr lang="en-US" sz="2800" dirty="0">
                <a:solidFill>
                  <a:schemeClr val="bg1"/>
                </a:solidFill>
                <a:latin typeface="Arial Black" pitchFamily="34" charset="0"/>
              </a:rPr>
              <a:t> </a:t>
            </a:r>
            <a:r>
              <a:rPr lang="en-US" sz="2800" dirty="0" err="1">
                <a:solidFill>
                  <a:schemeClr val="bg1"/>
                </a:solidFill>
                <a:latin typeface="Arial Black" pitchFamily="34" charset="0"/>
              </a:rPr>
              <a:t>Umum</a:t>
            </a:r>
            <a:endParaRPr lang="en-US" sz="2800" dirty="0">
              <a:solidFill>
                <a:schemeClr val="bg1"/>
              </a:solidFill>
              <a:latin typeface="Arial Black" pitchFamily="34" charset="0"/>
            </a:endParaRPr>
          </a:p>
        </p:txBody>
      </p:sp>
      <p:sp>
        <p:nvSpPr>
          <p:cNvPr id="6" name="TextBox 5"/>
          <p:cNvSpPr txBox="1"/>
          <p:nvPr/>
        </p:nvSpPr>
        <p:spPr>
          <a:xfrm>
            <a:off x="828205" y="1494061"/>
            <a:ext cx="9614036" cy="5293757"/>
          </a:xfrm>
          <a:prstGeom prst="rect">
            <a:avLst/>
          </a:prstGeom>
          <a:noFill/>
        </p:spPr>
        <p:txBody>
          <a:bodyPr wrap="square" rtlCol="0">
            <a:spAutoFit/>
          </a:bodyPr>
          <a:lstStyle/>
          <a:p>
            <a:pPr marL="457200" lvl="2" indent="-457200" algn="just"/>
            <a:r>
              <a:rPr lang="en-US" sz="2600" dirty="0">
                <a:latin typeface="Arial" panose="020B0604020202020204" pitchFamily="34" charset="0"/>
                <a:ea typeface="Times New Roman" panose="02020603050405020304" pitchFamily="18" charset="0"/>
                <a:cs typeface="Arial" panose="020B0604020202020204" pitchFamily="34" charset="0"/>
              </a:rPr>
              <a:t>1</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Pegawai</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600" dirty="0">
                <a:effectLst/>
                <a:latin typeface="Arial" panose="020B0604020202020204" pitchFamily="34" charset="0"/>
                <a:ea typeface="Times New Roman" panose="02020603050405020304" pitchFamily="18" charset="0"/>
                <a:cs typeface="Arial" panose="020B0604020202020204" pitchFamily="34" charset="0"/>
              </a:rPr>
              <a:t> Kota </a:t>
            </a:r>
            <a:r>
              <a:rPr lang="en-US" sz="26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adalah</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Aparatur</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Sipil</a:t>
            </a:r>
            <a:r>
              <a:rPr lang="en-US" sz="2600" dirty="0">
                <a:effectLst/>
                <a:latin typeface="Arial" panose="020B0604020202020204" pitchFamily="34" charset="0"/>
                <a:ea typeface="Times New Roman" panose="02020603050405020304" pitchFamily="18" charset="0"/>
                <a:cs typeface="Arial" panose="020B0604020202020204" pitchFamily="34" charset="0"/>
              </a:rPr>
              <a:t> Negara dan Tenaga </a:t>
            </a:r>
            <a:r>
              <a:rPr lang="en-US" sz="2600" dirty="0" err="1">
                <a:effectLst/>
                <a:latin typeface="Arial" panose="020B0604020202020204" pitchFamily="34" charset="0"/>
                <a:ea typeface="Times New Roman" panose="02020603050405020304" pitchFamily="18" charset="0"/>
                <a:cs typeface="Arial" panose="020B0604020202020204" pitchFamily="34" charset="0"/>
              </a:rPr>
              <a:t>Kontrak</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Kerja</a:t>
            </a:r>
            <a:r>
              <a:rPr lang="en-US" sz="2600" dirty="0">
                <a:effectLst/>
                <a:latin typeface="Arial" panose="020B0604020202020204" pitchFamily="34" charset="0"/>
                <a:ea typeface="Times New Roman" panose="02020603050405020304" pitchFamily="18" charset="0"/>
                <a:cs typeface="Arial" panose="020B0604020202020204" pitchFamily="34" charset="0"/>
              </a:rPr>
              <a:t> di </a:t>
            </a:r>
            <a:r>
              <a:rPr lang="en-US" sz="2600" dirty="0" err="1">
                <a:effectLst/>
                <a:latin typeface="Arial" panose="020B0604020202020204" pitchFamily="34" charset="0"/>
                <a:ea typeface="Times New Roman" panose="02020603050405020304" pitchFamily="18" charset="0"/>
                <a:cs typeface="Arial" panose="020B0604020202020204" pitchFamily="34" charset="0"/>
              </a:rPr>
              <a:t>lingkungan</a:t>
            </a:r>
            <a:r>
              <a:rPr lang="en-US" sz="2600" dirty="0">
                <a:effectLst/>
                <a:latin typeface="Arial" panose="020B0604020202020204" pitchFamily="34" charset="0"/>
                <a:ea typeface="Times New Roman" panose="02020603050405020304" pitchFamily="18" charset="0"/>
                <a:cs typeface="Arial" panose="020B0604020202020204" pitchFamily="34" charset="0"/>
              </a:rPr>
              <a:t> </a:t>
            </a:r>
            <a:r>
              <a:rPr lang="en-US" sz="26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600" dirty="0">
                <a:effectLst/>
                <a:latin typeface="Arial" panose="020B0604020202020204" pitchFamily="34" charset="0"/>
                <a:ea typeface="Times New Roman" panose="02020603050405020304" pitchFamily="18" charset="0"/>
                <a:cs typeface="Arial" panose="020B0604020202020204" pitchFamily="34" charset="0"/>
              </a:rPr>
              <a:t> Kota </a:t>
            </a:r>
            <a:r>
              <a:rPr lang="en-US" sz="26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600" dirty="0">
                <a:effectLst/>
                <a:latin typeface="Arial" panose="020B0604020202020204" pitchFamily="34" charset="0"/>
                <a:ea typeface="Times New Roman" panose="02020603050405020304" pitchFamily="18" charset="0"/>
                <a:cs typeface="Arial" panose="020B0604020202020204" pitchFamily="34" charset="0"/>
              </a:rPr>
              <a:t>.</a:t>
            </a:r>
          </a:p>
          <a:p>
            <a:pPr marL="509588" lvl="2" indent="-509588" algn="just">
              <a:buFont typeface="+mj-lt"/>
              <a:buAutoNum type="arabicPeriod"/>
            </a:pP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p>
            <a:pPr marL="406400" lvl="2" indent="-406400" algn="just">
              <a:tabLst>
                <a:tab pos="1371600" algn="l"/>
                <a:tab pos="1890395" algn="l"/>
              </a:tabLst>
            </a:pPr>
            <a:r>
              <a:rPr lang="en-US" sz="2600" dirty="0">
                <a:latin typeface="Arial" panose="020B0604020202020204" pitchFamily="34" charset="0"/>
                <a:cs typeface="Arial" panose="020B0604020202020204" pitchFamily="34" charset="0"/>
              </a:rPr>
              <a:t>2.	</a:t>
            </a:r>
            <a:r>
              <a:rPr lang="id-ID" sz="2600" dirty="0">
                <a:latin typeface="Arial" panose="020B0604020202020204" pitchFamily="34" charset="0"/>
                <a:cs typeface="Arial" panose="020B0604020202020204" pitchFamily="34" charset="0"/>
              </a:rPr>
              <a:t>Zonasi</a:t>
            </a:r>
            <a:r>
              <a:rPr lang="id-ID" sz="2600" u="none" strike="noStrike" dirty="0">
                <a:effectLst/>
                <a:latin typeface="Arial" panose="020B0604020202020204" pitchFamily="34" charset="0"/>
                <a:ea typeface="Times New Roman" panose="02020603050405020304" pitchFamily="18" charset="0"/>
                <a:cs typeface="Arial" panose="020B0604020202020204" pitchFamily="34" charset="0"/>
              </a:rPr>
              <a:t> adalah pembagian wilayah Kota Madiun dalam Penerimaan Peserta Didik Baru, dengan uraian sebagai berikut:</a:t>
            </a:r>
          </a:p>
          <a:p>
            <a:pPr marL="914400" lvl="1" indent="-457200" algn="just">
              <a:buFont typeface="+mj-lt"/>
              <a:buAutoNum type="alphaLcPeriod"/>
              <a:tabLst>
                <a:tab pos="1371600" algn="l"/>
              </a:tabLst>
            </a:pPr>
            <a:r>
              <a:rPr lang="id-ID" sz="2600" u="none" strike="noStrike" dirty="0">
                <a:effectLst/>
                <a:latin typeface="Arial" panose="020B0604020202020204" pitchFamily="34" charset="0"/>
                <a:ea typeface="Times New Roman" panose="02020603050405020304" pitchFamily="18" charset="0"/>
                <a:cs typeface="Arial" panose="020B0604020202020204" pitchFamily="34" charset="0"/>
              </a:rPr>
              <a:t>untuk jenjang Sekolah Dasar zonasi dibagi menjadi 3 (tiga) berdasarkan kecamatan domisili orang tua/wali calon peserta didik baru</a:t>
            </a:r>
            <a:r>
              <a:rPr lang="en-US" sz="2600"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en-US" sz="2600" u="none" strike="noStrike" dirty="0" err="1">
                <a:effectLst/>
                <a:latin typeface="Arial" panose="020B0604020202020204" pitchFamily="34" charset="0"/>
                <a:ea typeface="Times New Roman" panose="02020603050405020304" pitchFamily="18" charset="0"/>
                <a:cs typeface="Arial" panose="020B0604020202020204" pitchFamily="34" charset="0"/>
              </a:rPr>
              <a:t>atau</a:t>
            </a:r>
            <a:r>
              <a:rPr lang="en-US" sz="2600"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en-US" sz="2600" u="none" strike="noStrike" dirty="0" err="1">
                <a:effectLst/>
                <a:latin typeface="Arial" panose="020B0604020202020204" pitchFamily="34" charset="0"/>
                <a:ea typeface="Times New Roman" panose="02020603050405020304" pitchFamily="18" charset="0"/>
                <a:cs typeface="Arial" panose="020B0604020202020204" pitchFamily="34" charset="0"/>
              </a:rPr>
              <a:t>asal</a:t>
            </a:r>
            <a:r>
              <a:rPr lang="en-US" sz="2600" u="none" strike="noStrike" dirty="0">
                <a:effectLst/>
                <a:latin typeface="Arial" panose="020B0604020202020204" pitchFamily="34" charset="0"/>
                <a:ea typeface="Times New Roman" panose="02020603050405020304" pitchFamily="18" charset="0"/>
                <a:cs typeface="Arial" panose="020B0604020202020204" pitchFamily="34" charset="0"/>
              </a:rPr>
              <a:t> PAUD di Kota </a:t>
            </a:r>
            <a:r>
              <a:rPr lang="en-US" sz="2600" u="none" strike="noStrike" dirty="0" err="1">
                <a:effectLst/>
                <a:latin typeface="Arial" panose="020B0604020202020204" pitchFamily="34" charset="0"/>
                <a:ea typeface="Times New Roman" panose="02020603050405020304" pitchFamily="18" charset="0"/>
                <a:cs typeface="Arial" panose="020B0604020202020204" pitchFamily="34" charset="0"/>
              </a:rPr>
              <a:t>Madiun</a:t>
            </a:r>
            <a:r>
              <a:rPr lang="id-ID" sz="2600" u="none" strike="noStrike" dirty="0">
                <a:effectLst/>
                <a:latin typeface="Arial" panose="020B0604020202020204" pitchFamily="34" charset="0"/>
                <a:ea typeface="Times New Roman" panose="02020603050405020304" pitchFamily="18" charset="0"/>
                <a:cs typeface="Arial" panose="020B0604020202020204" pitchFamily="34" charset="0"/>
              </a:rPr>
              <a:t>;</a:t>
            </a:r>
            <a:endParaRPr lang="en-US" sz="2600" u="none" strike="noStrike" dirty="0">
              <a:effectLst/>
              <a:latin typeface="Arial" panose="020B0604020202020204" pitchFamily="34" charset="0"/>
              <a:ea typeface="Times New Roman" panose="02020603050405020304" pitchFamily="18" charset="0"/>
              <a:cs typeface="Arial" panose="020B0604020202020204" pitchFamily="34" charset="0"/>
            </a:endParaRPr>
          </a:p>
          <a:p>
            <a:pPr marL="914400" lvl="1" indent="-457200" algn="just">
              <a:buFont typeface="+mj-lt"/>
              <a:buAutoNum type="alphaLcPeriod"/>
              <a:tabLst>
                <a:tab pos="1371600" algn="l"/>
              </a:tabLst>
            </a:pPr>
            <a:r>
              <a:rPr lang="id-ID" sz="2600" dirty="0">
                <a:effectLst/>
                <a:latin typeface="Arial" panose="020B0604020202020204" pitchFamily="34" charset="0"/>
                <a:ea typeface="Times New Roman" panose="02020603050405020304" pitchFamily="18" charset="0"/>
                <a:cs typeface="Arial" panose="020B0604020202020204" pitchFamily="34" charset="0"/>
              </a:rPr>
              <a:t>untuk jenjang Sekolah Menengah Pertama zonasi berdasarkan wilayah dalam Kota Madiun dan luar Kota Madiun.</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050966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Persegi Panjang 1">
            <a:extLst>
              <a:ext uri="{FF2B5EF4-FFF2-40B4-BE49-F238E27FC236}">
                <a16:creationId xmlns:a16="http://schemas.microsoft.com/office/drawing/2014/main" id="{7397C876-F16B-0AB3-EB8B-77DCEF7CED24}"/>
              </a:ext>
            </a:extLst>
          </p:cNvPr>
          <p:cNvSpPr/>
          <p:nvPr/>
        </p:nvSpPr>
        <p:spPr>
          <a:xfrm>
            <a:off x="1691953" y="1710086"/>
            <a:ext cx="7434568" cy="100811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JALUR PRESTASI HASIL LOMBA</a:t>
            </a: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15%</a:t>
            </a:r>
            <a:endParaRPr lang="id-ID" sz="2800" b="1" dirty="0">
              <a:solidFill>
                <a:srgbClr val="FFFF00"/>
              </a:solidFill>
              <a:latin typeface="Arial Black" panose="020B0A04020102020204" pitchFamily="34" charset="0"/>
            </a:endParaRPr>
          </a:p>
        </p:txBody>
      </p:sp>
      <p:sp>
        <p:nvSpPr>
          <p:cNvPr id="3" name="Persegi Panjang 2">
            <a:extLst>
              <a:ext uri="{FF2B5EF4-FFF2-40B4-BE49-F238E27FC236}">
                <a16:creationId xmlns:a16="http://schemas.microsoft.com/office/drawing/2014/main" id="{B22D0BA7-971D-318D-BDCA-7E8F074B5E7D}"/>
              </a:ext>
            </a:extLst>
          </p:cNvPr>
          <p:cNvSpPr/>
          <p:nvPr/>
        </p:nvSpPr>
        <p:spPr>
          <a:xfrm>
            <a:off x="323801" y="3893012"/>
            <a:ext cx="3816424" cy="1705505"/>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Arial Black" panose="020B0A04020102020204" pitchFamily="34" charset="0"/>
              </a:rPr>
              <a:t>Akademik</a:t>
            </a:r>
            <a:endParaRPr lang="en-US" sz="2800" b="1" dirty="0">
              <a:latin typeface="Arial Black" panose="020B0A04020102020204" pitchFamily="34" charset="0"/>
            </a:endParaRP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5%</a:t>
            </a:r>
            <a:endParaRPr lang="id-ID" sz="2800" b="1" dirty="0">
              <a:solidFill>
                <a:srgbClr val="FFFF00"/>
              </a:solidFill>
              <a:latin typeface="Arial Black" panose="020B0A04020102020204" pitchFamily="34" charset="0"/>
            </a:endParaRPr>
          </a:p>
        </p:txBody>
      </p:sp>
      <p:sp>
        <p:nvSpPr>
          <p:cNvPr id="6" name="Persegi Panjang 5">
            <a:extLst>
              <a:ext uri="{FF2B5EF4-FFF2-40B4-BE49-F238E27FC236}">
                <a16:creationId xmlns:a16="http://schemas.microsoft.com/office/drawing/2014/main" id="{8C8C1663-85CE-F231-7A4B-5C464920FA16}"/>
              </a:ext>
            </a:extLst>
          </p:cNvPr>
          <p:cNvSpPr/>
          <p:nvPr/>
        </p:nvSpPr>
        <p:spPr>
          <a:xfrm>
            <a:off x="4500439" y="3893013"/>
            <a:ext cx="3672234" cy="1705504"/>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Arial Black" panose="020B0A04020102020204" pitchFamily="34" charset="0"/>
              </a:rPr>
              <a:t>Non </a:t>
            </a:r>
            <a:r>
              <a:rPr lang="en-US" sz="2800" b="1" dirty="0" err="1">
                <a:latin typeface="Arial Black" panose="020B0A04020102020204" pitchFamily="34" charset="0"/>
              </a:rPr>
              <a:t>Akademik</a:t>
            </a:r>
            <a:endParaRPr lang="en-US" sz="2800" b="1" dirty="0">
              <a:latin typeface="Arial Black" panose="020B0A04020102020204" pitchFamily="34" charset="0"/>
            </a:endParaRPr>
          </a:p>
          <a:p>
            <a:pPr algn="ctr"/>
            <a:r>
              <a:rPr lang="en-US" sz="2800" b="1" dirty="0">
                <a:solidFill>
                  <a:srgbClr val="FFFF00"/>
                </a:solidFill>
                <a:latin typeface="Arial Black" panose="020B0A04020102020204" pitchFamily="34" charset="0"/>
              </a:rPr>
              <a:t>paling </a:t>
            </a:r>
            <a:r>
              <a:rPr lang="en-US" sz="2800" b="1" dirty="0" err="1">
                <a:solidFill>
                  <a:srgbClr val="FFFF00"/>
                </a:solidFill>
                <a:latin typeface="Arial Black" panose="020B0A04020102020204" pitchFamily="34" charset="0"/>
              </a:rPr>
              <a:t>banyak</a:t>
            </a:r>
            <a:r>
              <a:rPr lang="en-US" sz="2800" b="1" dirty="0">
                <a:solidFill>
                  <a:srgbClr val="FFFF00"/>
                </a:solidFill>
                <a:latin typeface="Arial Black" panose="020B0A04020102020204" pitchFamily="34" charset="0"/>
              </a:rPr>
              <a:t> 10%</a:t>
            </a:r>
            <a:endParaRPr lang="id-ID" sz="2800" b="1" dirty="0">
              <a:solidFill>
                <a:srgbClr val="FFFF00"/>
              </a:solidFill>
              <a:latin typeface="Arial Black" panose="020B0A04020102020204" pitchFamily="34" charset="0"/>
            </a:endParaRPr>
          </a:p>
        </p:txBody>
      </p:sp>
      <p:sp>
        <p:nvSpPr>
          <p:cNvPr id="7" name="Persegi Panjang 6">
            <a:extLst>
              <a:ext uri="{FF2B5EF4-FFF2-40B4-BE49-F238E27FC236}">
                <a16:creationId xmlns:a16="http://schemas.microsoft.com/office/drawing/2014/main" id="{5541CDF2-A1BC-8495-6A5F-72A32D36D20B}"/>
              </a:ext>
            </a:extLst>
          </p:cNvPr>
          <p:cNvSpPr/>
          <p:nvPr/>
        </p:nvSpPr>
        <p:spPr>
          <a:xfrm>
            <a:off x="8824747" y="3893012"/>
            <a:ext cx="2520280" cy="1705503"/>
          </a:xfrm>
          <a:prstGeom prst="rect">
            <a:avLst/>
          </a:prstGeom>
          <a:solidFill>
            <a:srgbClr val="CB1F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Black" panose="020B0A04020102020204" pitchFamily="34" charset="0"/>
              </a:rPr>
              <a:t>Golden Ticket</a:t>
            </a:r>
          </a:p>
          <a:p>
            <a:pPr algn="ctr"/>
            <a:r>
              <a:rPr lang="en-US" sz="2400" b="1" dirty="0">
                <a:solidFill>
                  <a:srgbClr val="FFFF00"/>
                </a:solidFill>
                <a:latin typeface="Arial Black" panose="020B0A04020102020204" pitchFamily="34" charset="0"/>
              </a:rPr>
              <a:t>1 CPD per </a:t>
            </a:r>
            <a:r>
              <a:rPr lang="en-US" sz="2400" b="1" dirty="0" err="1">
                <a:solidFill>
                  <a:srgbClr val="FFFF00"/>
                </a:solidFill>
                <a:latin typeface="Arial Black" panose="020B0A04020102020204" pitchFamily="34" charset="0"/>
              </a:rPr>
              <a:t>sekolah</a:t>
            </a:r>
            <a:endParaRPr lang="id-ID" sz="2400" b="1" dirty="0">
              <a:solidFill>
                <a:srgbClr val="FFFF00"/>
              </a:solidFill>
              <a:latin typeface="Arial Black" panose="020B0A04020102020204" pitchFamily="34" charset="0"/>
            </a:endParaRPr>
          </a:p>
        </p:txBody>
      </p:sp>
      <p:cxnSp>
        <p:nvCxnSpPr>
          <p:cNvPr id="9" name="Konektor Panah Lurus 8">
            <a:extLst>
              <a:ext uri="{FF2B5EF4-FFF2-40B4-BE49-F238E27FC236}">
                <a16:creationId xmlns:a16="http://schemas.microsoft.com/office/drawing/2014/main" id="{4227C0BE-10A2-7C05-515F-715FB54CDA35}"/>
              </a:ext>
            </a:extLst>
          </p:cNvPr>
          <p:cNvCxnSpPr>
            <a:cxnSpLocks/>
            <a:stCxn id="2" idx="2"/>
            <a:endCxn id="3" idx="0"/>
          </p:cNvCxnSpPr>
          <p:nvPr/>
        </p:nvCxnSpPr>
        <p:spPr>
          <a:xfrm flipH="1">
            <a:off x="2232013" y="2718199"/>
            <a:ext cx="3177224" cy="1174813"/>
          </a:xfrm>
          <a:prstGeom prst="straightConnector1">
            <a:avLst/>
          </a:prstGeom>
          <a:ln w="50800" cmpd="sng">
            <a:solidFill>
              <a:srgbClr val="0070C0"/>
            </a:solidFill>
            <a:headEnd w="lg" len="lg"/>
            <a:tailEnd type="triangle"/>
          </a:ln>
          <a:effectLst>
            <a:outerShdw blurRad="50800" dist="50800" dir="5400000" algn="ctr" rotWithShape="0">
              <a:srgbClr val="0070C0"/>
            </a:outerShdw>
          </a:effectLst>
        </p:spPr>
        <p:style>
          <a:lnRef idx="1">
            <a:schemeClr val="accent1"/>
          </a:lnRef>
          <a:fillRef idx="0">
            <a:schemeClr val="accent1"/>
          </a:fillRef>
          <a:effectRef idx="0">
            <a:schemeClr val="accent1"/>
          </a:effectRef>
          <a:fontRef idx="minor">
            <a:schemeClr val="tx1"/>
          </a:fontRef>
        </p:style>
      </p:cxnSp>
      <p:cxnSp>
        <p:nvCxnSpPr>
          <p:cNvPr id="23" name="Konektor Panah Lurus 22">
            <a:extLst>
              <a:ext uri="{FF2B5EF4-FFF2-40B4-BE49-F238E27FC236}">
                <a16:creationId xmlns:a16="http://schemas.microsoft.com/office/drawing/2014/main" id="{E3260CB9-F12F-BE9F-65EB-9002A697D5E3}"/>
              </a:ext>
            </a:extLst>
          </p:cNvPr>
          <p:cNvCxnSpPr>
            <a:cxnSpLocks/>
            <a:stCxn id="2" idx="2"/>
            <a:endCxn id="6" idx="0"/>
          </p:cNvCxnSpPr>
          <p:nvPr/>
        </p:nvCxnSpPr>
        <p:spPr>
          <a:xfrm>
            <a:off x="5409237" y="2718199"/>
            <a:ext cx="927319" cy="1174814"/>
          </a:xfrm>
          <a:prstGeom prst="straightConnector1">
            <a:avLst/>
          </a:prstGeom>
          <a:ln w="50800" cmpd="sng">
            <a:solidFill>
              <a:srgbClr val="0070C0"/>
            </a:solidFill>
            <a:headEnd w="lg" len="lg"/>
            <a:tailEnd type="triangle"/>
          </a:ln>
          <a:effectLst>
            <a:outerShdw blurRad="50800" dist="50800" dir="5400000" algn="ctr" rotWithShape="0">
              <a:srgbClr val="0070C0"/>
            </a:outerShdw>
          </a:effectLst>
        </p:spPr>
        <p:style>
          <a:lnRef idx="1">
            <a:schemeClr val="accent1"/>
          </a:lnRef>
          <a:fillRef idx="0">
            <a:schemeClr val="accent1"/>
          </a:fillRef>
          <a:effectRef idx="0">
            <a:schemeClr val="accent1"/>
          </a:effectRef>
          <a:fontRef idx="minor">
            <a:schemeClr val="tx1"/>
          </a:fontRef>
        </p:style>
      </p:cxnSp>
      <p:cxnSp>
        <p:nvCxnSpPr>
          <p:cNvPr id="27" name="Konektor Panah Lurus 26">
            <a:extLst>
              <a:ext uri="{FF2B5EF4-FFF2-40B4-BE49-F238E27FC236}">
                <a16:creationId xmlns:a16="http://schemas.microsoft.com/office/drawing/2014/main" id="{40EE5BD0-1227-648D-5A49-142E40747F2F}"/>
              </a:ext>
            </a:extLst>
          </p:cNvPr>
          <p:cNvCxnSpPr>
            <a:cxnSpLocks/>
            <a:stCxn id="2" idx="2"/>
            <a:endCxn id="7" idx="0"/>
          </p:cNvCxnSpPr>
          <p:nvPr/>
        </p:nvCxnSpPr>
        <p:spPr>
          <a:xfrm>
            <a:off x="5409237" y="2718199"/>
            <a:ext cx="4675650" cy="1174813"/>
          </a:xfrm>
          <a:prstGeom prst="straightConnector1">
            <a:avLst/>
          </a:prstGeom>
          <a:ln w="50800" cmpd="sng">
            <a:solidFill>
              <a:srgbClr val="0070C0"/>
            </a:solidFill>
            <a:headEnd w="lg" len="lg"/>
            <a:tailEnd type="triangle"/>
          </a:ln>
          <a:effectLst>
            <a:outerShdw blurRad="50800" dist="50800" dir="5400000" algn="ctr" rotWithShape="0">
              <a:srgbClr val="0070C0"/>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6063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2596" y="125909"/>
            <a:ext cx="8358149" cy="518848"/>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4" name="TextBox 5">
            <a:extLst>
              <a:ext uri="{FF2B5EF4-FFF2-40B4-BE49-F238E27FC236}">
                <a16:creationId xmlns:a16="http://schemas.microsoft.com/office/drawing/2014/main" id="{2AC449EB-7062-12A7-8F64-82712D3A2BA9}"/>
              </a:ext>
            </a:extLst>
          </p:cNvPr>
          <p:cNvSpPr txBox="1"/>
          <p:nvPr/>
        </p:nvSpPr>
        <p:spPr>
          <a:xfrm>
            <a:off x="462595" y="730418"/>
            <a:ext cx="9294871" cy="6740307"/>
          </a:xfrm>
          <a:prstGeom prst="rect">
            <a:avLst/>
          </a:prstGeom>
          <a:noFill/>
        </p:spPr>
        <p:txBody>
          <a:bodyPr wrap="square" rtlCol="0">
            <a:spAutoFit/>
          </a:bodyPr>
          <a:lstStyle/>
          <a:p>
            <a:pPr marL="457200" lvl="1" indent="-457200" algn="just">
              <a:buAutoNum type="arabicPeriod"/>
            </a:pPr>
            <a:r>
              <a:rPr lang="id-ID" sz="2400" dirty="0">
                <a:effectLst/>
                <a:latin typeface="Arial" panose="020B0604020202020204" pitchFamily="34" charset="0"/>
                <a:ea typeface="Times New Roman" panose="02020603050405020304" pitchFamily="18" charset="0"/>
                <a:cs typeface="Arial" panose="020B0604020202020204" pitchFamily="34" charset="0"/>
              </a:rPr>
              <a:t>prestasi hasil lomba akademik diperoleh dari kompetisi di bidang riset dan inovasi yang terdiri dari:</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5080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sains;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5080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teknologi;</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5080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riset; dan/atau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5080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inovasi.</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508000" algn="just">
              <a:buAutoNum type="alphaL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1" indent="-457200" algn="just">
              <a:buAutoNum type="arabicPeriod" startAt="2"/>
            </a:pPr>
            <a:r>
              <a:rPr lang="id-ID" sz="2400" dirty="0">
                <a:latin typeface="Arial" panose="020B0604020202020204" pitchFamily="34" charset="0"/>
                <a:cs typeface="Arial" panose="020B0604020202020204" pitchFamily="34" charset="0"/>
              </a:rPr>
              <a:t>prestasi</a:t>
            </a:r>
            <a:r>
              <a:rPr lang="id-ID" sz="2400" dirty="0">
                <a:effectLst/>
                <a:latin typeface="Arial" panose="020B0604020202020204" pitchFamily="34" charset="0"/>
                <a:ea typeface="Times New Roman" panose="02020603050405020304" pitchFamily="18" charset="0"/>
                <a:cs typeface="Arial" panose="020B0604020202020204" pitchFamily="34" charset="0"/>
              </a:rPr>
              <a:t> hasil lomba non akademik diperoleh dari kompetisi di bidang: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seni budaya;</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olah raga</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kesehatan; dan/atau</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kepramukaan.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965200" lvl="1" indent="-457200" algn="just">
              <a:buAutoNum type="alphaL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3" indent="-457200" algn="just">
              <a:buAutoNum type="arabicPeriod" startAt="3"/>
            </a:pPr>
            <a:r>
              <a:rPr lang="id-ID" sz="2400" i="1" dirty="0" err="1">
                <a:effectLst/>
                <a:latin typeface="Arial" panose="020B0604020202020204" pitchFamily="34" charset="0"/>
                <a:ea typeface="Times New Roman" panose="02020603050405020304" pitchFamily="18" charset="0"/>
                <a:cs typeface="Arial" panose="020B0604020202020204" pitchFamily="34" charset="0"/>
              </a:rPr>
              <a:t>golden</a:t>
            </a:r>
            <a:r>
              <a:rPr lang="en-US" sz="2400" i="1" dirty="0">
                <a:effectLst/>
                <a:latin typeface="Arial" panose="020B0604020202020204" pitchFamily="34" charset="0"/>
                <a:ea typeface="Times New Roman" panose="02020603050405020304" pitchFamily="18" charset="0"/>
                <a:cs typeface="Arial" panose="020B0604020202020204" pitchFamily="34" charset="0"/>
              </a:rPr>
              <a:t> ticket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sertifikat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hafidz</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qur’an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latin typeface="Arial" panose="020B0604020202020204" pitchFamily="34" charset="0"/>
                <a:cs typeface="Arial" panose="020B0604020202020204" pitchFamily="34" charset="0"/>
              </a:rPr>
              <a:t>yang </a:t>
            </a:r>
            <a:r>
              <a:rPr lang="en-US" sz="2400" dirty="0" err="1">
                <a:latin typeface="Arial" panose="020B0604020202020204" pitchFamily="34" charset="0"/>
                <a:cs typeface="Arial" panose="020B0604020202020204" pitchFamily="34" charset="0"/>
              </a:rPr>
              <a:t>dikeluarkan</a:t>
            </a:r>
            <a:r>
              <a:rPr lang="en-US" sz="2400" dirty="0">
                <a:latin typeface="Arial" panose="020B0604020202020204" pitchFamily="34" charset="0"/>
                <a:cs typeface="Arial" panose="020B0604020202020204" pitchFamily="34" charset="0"/>
              </a:rPr>
              <a:t> oleh </a:t>
            </a:r>
            <a:r>
              <a:rPr lang="en-US" sz="2400" dirty="0" err="1">
                <a:latin typeface="Arial" panose="020B0604020202020204" pitchFamily="34" charset="0"/>
                <a:cs typeface="Arial" panose="020B0604020202020204" pitchFamily="34" charset="0"/>
              </a:rPr>
              <a:t>pondok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pesantren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kelompok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kerja</a:t>
            </a:r>
            <a:r>
              <a:rPr lang="en-US" sz="2400" dirty="0">
                <a:latin typeface="Arial" panose="020B0604020202020204" pitchFamily="34" charset="0"/>
                <a:cs typeface="Arial" panose="020B0604020202020204" pitchFamily="34" charset="0"/>
              </a:rPr>
              <a:t> guru agama </a:t>
            </a:r>
            <a:r>
              <a:rPr lang="en-US" sz="2400" dirty="0" err="1">
                <a:latin typeface="Arial" panose="020B0604020202020204" pitchFamily="34" charset="0"/>
                <a:cs typeface="Arial" panose="020B0604020202020204" pitchFamily="34" charset="0"/>
              </a:rPr>
              <a:t>islam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atau</a:t>
            </a:r>
            <a:r>
              <a:rPr lang="en-US" sz="2400" dirty="0">
                <a:latin typeface="Arial" panose="020B0604020202020204" pitchFamily="34" charset="0"/>
                <a:cs typeface="Arial" panose="020B0604020202020204" pitchFamily="34" charset="0"/>
              </a:rPr>
              <a:t> Lembaga </a:t>
            </a:r>
            <a:r>
              <a:rPr lang="en-US" sz="2400" dirty="0" err="1">
                <a:latin typeface="Arial" panose="020B0604020202020204" pitchFamily="34" charset="0"/>
                <a:cs typeface="Arial" panose="020B0604020202020204" pitchFamily="34" charset="0"/>
              </a:rPr>
              <a:t>Tahfidz</a:t>
            </a:r>
            <a:r>
              <a:rPr lang="en-US" sz="2400" dirty="0">
                <a:latin typeface="Arial" panose="020B0604020202020204" pitchFamily="34" charset="0"/>
                <a:cs typeface="Arial" panose="020B0604020202020204" pitchFamily="34" charset="0"/>
              </a:rPr>
              <a:t> Qur’an yang </a:t>
            </a:r>
            <a:r>
              <a:rPr lang="en-US" sz="2400" dirty="0" err="1">
                <a:latin typeface="Arial" panose="020B0604020202020204" pitchFamily="34" charset="0"/>
                <a:cs typeface="Arial" panose="020B0604020202020204" pitchFamily="34" charset="0"/>
              </a:rPr>
              <a:t>dilegalisasi</a:t>
            </a:r>
            <a:r>
              <a:rPr lang="en-US" sz="2400" dirty="0">
                <a:latin typeface="Arial" panose="020B0604020202020204" pitchFamily="34" charset="0"/>
                <a:cs typeface="Arial" panose="020B0604020202020204" pitchFamily="34" charset="0"/>
              </a:rPr>
              <a:t> oleh Lembaga yang </a:t>
            </a:r>
            <a:r>
              <a:rPr lang="en-US" sz="2400" dirty="0" err="1">
                <a:latin typeface="Arial" panose="020B0604020202020204" pitchFamily="34" charset="0"/>
                <a:cs typeface="Arial" panose="020B0604020202020204" pitchFamily="34" charset="0"/>
              </a:rPr>
              <a:t>berwenang</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67800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2596" y="255133"/>
            <a:ext cx="8358149" cy="518848"/>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4" name="TextBox 5">
            <a:extLst>
              <a:ext uri="{FF2B5EF4-FFF2-40B4-BE49-F238E27FC236}">
                <a16:creationId xmlns:a16="http://schemas.microsoft.com/office/drawing/2014/main" id="{2AC449EB-7062-12A7-8F64-82712D3A2BA9}"/>
              </a:ext>
            </a:extLst>
          </p:cNvPr>
          <p:cNvSpPr txBox="1"/>
          <p:nvPr/>
        </p:nvSpPr>
        <p:spPr>
          <a:xfrm>
            <a:off x="292473" y="917997"/>
            <a:ext cx="9536384" cy="6370975"/>
          </a:xfrm>
          <a:prstGeom prst="rect">
            <a:avLst/>
          </a:prstGeom>
          <a:noFill/>
        </p:spPr>
        <p:txBody>
          <a:bodyPr wrap="square" rtlCol="0">
            <a:spAutoFit/>
          </a:bodyPr>
          <a:lstStyle/>
          <a:p>
            <a:pPr marL="342900" lvl="1" indent="-342900" algn="just">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Prestasi hasil lomba merupakan prestasi dari individu atau beregu dari kejuaraan yang diselenggarakan oleh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effectLst/>
                <a:latin typeface="Arial" panose="020B0604020202020204" pitchFamily="34" charset="0"/>
                <a:ea typeface="Times New Roman" panose="02020603050405020304" pitchFamily="18" charset="0"/>
                <a:cs typeface="Arial" panose="020B0604020202020204" pitchFamily="34" charset="0"/>
              </a:rPr>
              <a:t> Pusat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400" dirty="0">
                <a:effectLst/>
                <a:latin typeface="Arial" panose="020B0604020202020204" pitchFamily="34" charset="0"/>
                <a:ea typeface="Times New Roman" panose="02020603050405020304" pitchFamily="18" charset="0"/>
                <a:cs typeface="Arial" panose="020B0604020202020204" pitchFamily="34" charset="0"/>
              </a:rPr>
              <a:t> Daerah </a:t>
            </a:r>
            <a:r>
              <a:rPr lang="en-US" sz="2400" dirty="0" err="1">
                <a:effectLst/>
                <a:latin typeface="Arial" panose="020B0604020202020204" pitchFamily="34" charset="0"/>
                <a:ea typeface="Times New Roman" panose="02020603050405020304" pitchFamily="18" charset="0"/>
                <a:cs typeface="Arial" panose="020B0604020202020204" pitchFamily="34" charset="0"/>
              </a:rPr>
              <a:t>termasuk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induk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cabang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olah</a:t>
            </a:r>
            <a:r>
              <a:rPr lang="en-US" sz="2400" dirty="0">
                <a:effectLst/>
                <a:latin typeface="Arial" panose="020B0604020202020204" pitchFamily="34" charset="0"/>
                <a:ea typeface="Times New Roman" panose="02020603050405020304" pitchFamily="18" charset="0"/>
                <a:cs typeface="Arial" panose="020B0604020202020204" pitchFamily="34" charset="0"/>
              </a:rPr>
              <a:t> raga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dibawah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naungan</a:t>
            </a:r>
            <a:r>
              <a:rPr lang="en-US" sz="2400" dirty="0">
                <a:effectLst/>
                <a:latin typeface="Arial" panose="020B0604020202020204" pitchFamily="34" charset="0"/>
                <a:ea typeface="Times New Roman" panose="02020603050405020304" pitchFamily="18" charset="0"/>
                <a:cs typeface="Arial" panose="020B0604020202020204" pitchFamily="34" charset="0"/>
              </a:rPr>
              <a:t> KONI </a:t>
            </a:r>
            <a:r>
              <a:rPr lang="id-ID" sz="2400" dirty="0">
                <a:effectLst/>
                <a:latin typeface="Arial" panose="020B0604020202020204" pitchFamily="34" charset="0"/>
                <a:ea typeface="Times New Roman" panose="02020603050405020304" pitchFamily="18" charset="0"/>
                <a:cs typeface="Arial" panose="020B0604020202020204" pitchFamily="34" charset="0"/>
              </a:rPr>
              <a:t>mulai tingkat Kabupaten/Kota, tingkat Provinsi, tingkat Nasional dan tingkat Internasional.</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1" indent="-342900" algn="just">
              <a:buAutoNum type="arabicPeriod" startAt="4"/>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1" indent="-457200" algn="just">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Prestasi hasil lomba beregu </a:t>
            </a:r>
            <a:r>
              <a:rPr lang="en-US" sz="2400" dirty="0">
                <a:effectLst/>
                <a:latin typeface="Arial" panose="020B0604020202020204" pitchFamily="34" charset="0"/>
                <a:ea typeface="Times New Roman" panose="02020603050405020304" pitchFamily="18" charset="0"/>
                <a:cs typeface="Arial" panose="020B0604020202020204" pitchFamily="34" charset="0"/>
              </a:rPr>
              <a:t>p</a:t>
            </a:r>
            <a:r>
              <a:rPr lang="id-ID" sz="2400" dirty="0">
                <a:effectLst/>
                <a:latin typeface="Arial" panose="020B0604020202020204" pitchFamily="34" charset="0"/>
                <a:ea typeface="Times New Roman" panose="02020603050405020304" pitchFamily="18" charset="0"/>
                <a:cs typeface="Arial" panose="020B0604020202020204" pitchFamily="34" charset="0"/>
              </a:rPr>
              <a:t>aling banyak beranggotakan 22 (dua puluh dua) orang</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457200" lvl="1" indent="-457200" algn="just">
              <a:buAutoNum type="arabicPeriod" startAt="4"/>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1" indent="-457200" algn="just">
              <a:buFontTx/>
              <a:buAutoNum type="arabicPeriod" startAt="4"/>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CPDB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yang memiliki lebih dari 1 (satu) piagam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penghargaan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lomba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akademik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lomba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non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akademik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dapat</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digunakan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untuk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mendapat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akumulatif</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nilai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skor</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tertinggi</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paling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banyak</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5 (lima)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piagam</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penghargaan</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untuk</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masing-masing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jenis</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lomba</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Kurun</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waktu</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3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tahun</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terakhir</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457200" algn="just">
              <a:buFontTx/>
              <a:buAutoNum type="arabicPeriod" startAt="4"/>
            </a:pPr>
            <a:endPar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457200" algn="just">
              <a:buFontTx/>
              <a:buAutoNum type="arabicPeriod" startAt="4"/>
            </a:pPr>
            <a:r>
              <a:rPr lang="id-ID" sz="2400" dirty="0">
                <a:effectLst/>
                <a:latin typeface="Arial" panose="020B0604020202020204" pitchFamily="34" charset="0"/>
                <a:ea typeface="Times New Roman" panose="02020603050405020304" pitchFamily="18" charset="0"/>
                <a:cs typeface="Arial" panose="020B0604020202020204" pitchFamily="34" charset="0"/>
              </a:rPr>
              <a:t>Pemberian penghargaan untuk </a:t>
            </a:r>
            <a:r>
              <a:rPr lang="id-ID" sz="2400" i="1" dirty="0" err="1">
                <a:effectLst/>
                <a:latin typeface="Arial" panose="020B0604020202020204" pitchFamily="34" charset="0"/>
                <a:ea typeface="Times New Roman" panose="02020603050405020304" pitchFamily="18" charset="0"/>
                <a:cs typeface="Arial" panose="020B0604020202020204" pitchFamily="34" charset="0"/>
              </a:rPr>
              <a:t>golden</a:t>
            </a:r>
            <a:r>
              <a:rPr lang="id-ID" sz="2400" i="1" dirty="0">
                <a:effectLst/>
                <a:latin typeface="Arial" panose="020B0604020202020204" pitchFamily="34" charset="0"/>
                <a:ea typeface="Times New Roman" panose="02020603050405020304" pitchFamily="18" charset="0"/>
                <a:cs typeface="Arial" panose="020B0604020202020204" pitchFamily="34" charset="0"/>
              </a:rPr>
              <a:t> </a:t>
            </a:r>
            <a:r>
              <a:rPr lang="id-ID" sz="2400" i="1" dirty="0" err="1">
                <a:effectLst/>
                <a:latin typeface="Arial" panose="020B0604020202020204" pitchFamily="34" charset="0"/>
                <a:ea typeface="Times New Roman" panose="02020603050405020304" pitchFamily="18" charset="0"/>
                <a:cs typeface="Arial" panose="020B0604020202020204" pitchFamily="34" charset="0"/>
              </a:rPr>
              <a:t>ticket</a:t>
            </a:r>
            <a:r>
              <a:rPr lang="id-ID" sz="2400" dirty="0">
                <a:effectLst/>
                <a:latin typeface="Arial" panose="020B0604020202020204" pitchFamily="34" charset="0"/>
                <a:ea typeface="Times New Roman" panose="02020603050405020304" pitchFamily="18" charset="0"/>
                <a:cs typeface="Arial" panose="020B0604020202020204" pitchFamily="34" charset="0"/>
              </a:rPr>
              <a:t> berdasarkan banyaknya hafalan juz</a:t>
            </a:r>
            <a:r>
              <a:rPr lang="en-US" sz="2400" dirty="0">
                <a:effectLst/>
                <a:latin typeface="Arial" panose="020B0604020202020204" pitchFamily="34" charset="0"/>
                <a:ea typeface="Times New Roman" panose="02020603050405020304" pitchFamily="18" charset="0"/>
                <a:cs typeface="Arial" panose="020B0604020202020204" pitchFamily="34" charset="0"/>
              </a:rPr>
              <a:t> Al-</a:t>
            </a:r>
            <a:r>
              <a:rPr lang="en-US" sz="2400" dirty="0">
                <a:latin typeface="Arial" panose="020B0604020202020204" pitchFamily="34" charset="0"/>
                <a:ea typeface="Times New Roman" panose="02020603050405020304" pitchFamily="18" charset="0"/>
                <a:cs typeface="Arial" panose="020B0604020202020204" pitchFamily="34" charset="0"/>
              </a:rPr>
              <a:t>Q</a:t>
            </a:r>
            <a:r>
              <a:rPr lang="en-US" sz="2400" dirty="0">
                <a:effectLst/>
                <a:latin typeface="Arial" panose="020B0604020202020204" pitchFamily="34" charset="0"/>
                <a:ea typeface="Times New Roman" panose="02020603050405020304" pitchFamily="18" charset="0"/>
                <a:cs typeface="Arial" panose="020B0604020202020204" pitchFamily="34" charset="0"/>
              </a:rPr>
              <a:t>ur’an</a:t>
            </a:r>
            <a:r>
              <a:rPr lang="id-ID" sz="2400"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084765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2596" y="399149"/>
            <a:ext cx="8358149" cy="518848"/>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4" name="TextBox 5">
            <a:extLst>
              <a:ext uri="{FF2B5EF4-FFF2-40B4-BE49-F238E27FC236}">
                <a16:creationId xmlns:a16="http://schemas.microsoft.com/office/drawing/2014/main" id="{2AC449EB-7062-12A7-8F64-82712D3A2BA9}"/>
              </a:ext>
            </a:extLst>
          </p:cNvPr>
          <p:cNvSpPr txBox="1"/>
          <p:nvPr/>
        </p:nvSpPr>
        <p:spPr>
          <a:xfrm>
            <a:off x="292473" y="1350045"/>
            <a:ext cx="10577216" cy="4893647"/>
          </a:xfrm>
          <a:prstGeom prst="rect">
            <a:avLst/>
          </a:prstGeom>
          <a:noFill/>
        </p:spPr>
        <p:txBody>
          <a:bodyPr wrap="square" rtlCol="0">
            <a:spAutoFit/>
          </a:bodyPr>
          <a:lstStyle/>
          <a:p>
            <a:pPr marL="508000" lvl="1" indent="-508000" algn="just">
              <a:buAutoNum type="arabicPeriod" startAt="8"/>
            </a:pPr>
            <a:r>
              <a:rPr lang="en-US" sz="2400" dirty="0" err="1">
                <a:latin typeface="Arial" panose="020B0604020202020204" pitchFamily="34" charset="0"/>
                <a:ea typeface="Times New Roman" panose="02020603050405020304" pitchFamily="18" charset="0"/>
                <a:cs typeface="Arial" panose="020B0604020202020204" pitchFamily="34" charset="0"/>
              </a:rPr>
              <a:t>Pengajuan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rekom</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prestasi</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termasuk</a:t>
            </a:r>
            <a:r>
              <a:rPr lang="en-US" sz="2400" dirty="0">
                <a:latin typeface="Arial" panose="020B0604020202020204" pitchFamily="34" charset="0"/>
                <a:ea typeface="Times New Roman" panose="02020603050405020304" pitchFamily="18" charset="0"/>
                <a:cs typeface="Arial" panose="020B0604020202020204" pitchFamily="34" charset="0"/>
              </a:rPr>
              <a:t> golden ticket </a:t>
            </a:r>
            <a:r>
              <a:rPr lang="en-US" sz="2400" dirty="0" err="1">
                <a:latin typeface="Arial" panose="020B0604020202020204" pitchFamily="34" charset="0"/>
                <a:ea typeface="Times New Roman" panose="02020603050405020304" pitchFamily="18" charset="0"/>
                <a:cs typeface="Arial" panose="020B0604020202020204" pitchFamily="34" charset="0"/>
              </a:rPr>
              <a:t>dilaksanakan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secara</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kolektif</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sekolah</a:t>
            </a:r>
            <a:r>
              <a:rPr lang="en-US" sz="2400" dirty="0">
                <a:latin typeface="Arial" panose="020B0604020202020204" pitchFamily="34" charset="0"/>
                <a:ea typeface="Times New Roman" panose="02020603050405020304" pitchFamily="18" charset="0"/>
                <a:cs typeface="Arial" panose="020B0604020202020204" pitchFamily="34" charset="0"/>
              </a:rPr>
              <a:t> masing-masing </a:t>
            </a:r>
            <a:r>
              <a:rPr lang="en-US" sz="2400" dirty="0" err="1">
                <a:latin typeface="Arial" panose="020B0604020202020204" pitchFamily="34" charset="0"/>
                <a:ea typeface="Times New Roman" panose="02020603050405020304" pitchFamily="18" charset="0"/>
                <a:cs typeface="Arial" panose="020B0604020202020204" pitchFamily="34" charset="0"/>
              </a:rPr>
              <a:t>dengan</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menyertakan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surat keterangan dari sekolah atas nama siswa bersangkutan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965200" lvl="1" indent="-457200" algn="just">
              <a:buAutoNum type="alphaLcPeriod"/>
            </a:pPr>
            <a:r>
              <a:rPr lang="id-ID" sz="2400" dirty="0">
                <a:effectLst/>
                <a:latin typeface="Arial" panose="020B0604020202020204" pitchFamily="34" charset="0"/>
                <a:ea typeface="Times New Roman" panose="02020603050405020304" pitchFamily="18" charset="0"/>
                <a:cs typeface="Arial" panose="020B0604020202020204" pitchFamily="34" charset="0"/>
              </a:rPr>
              <a:t>piagam/sertifikat penghargaan </a:t>
            </a:r>
            <a:r>
              <a:rPr lang="id-ID" sz="2400" dirty="0" err="1">
                <a:effectLst/>
                <a:latin typeface="Arial" panose="020B0604020202020204" pitchFamily="34" charset="0"/>
                <a:ea typeface="Times New Roman" panose="02020603050405020304" pitchFamily="18" charset="0"/>
                <a:cs typeface="Arial" panose="020B0604020202020204" pitchFamily="34" charset="0"/>
              </a:rPr>
              <a:t>dilegalisir</a:t>
            </a:r>
            <a:r>
              <a:rPr lang="id-ID" sz="2400" dirty="0">
                <a:effectLst/>
                <a:latin typeface="Arial" panose="020B0604020202020204" pitchFamily="34" charset="0"/>
                <a:ea typeface="Times New Roman" panose="02020603050405020304" pitchFamily="18" charset="0"/>
                <a:cs typeface="Arial" panose="020B0604020202020204" pitchFamily="34" charset="0"/>
              </a:rPr>
              <a:t> oleh organisasi/dinas instansi penyelenggara kegiatan, sedangkan kejuaraan yang diselenggarakan oleh KONI menyertakan rekomendasi dari KONI Kota Madiun</a:t>
            </a:r>
            <a:r>
              <a:rPr lang="en-US" sz="2400" dirty="0">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1" indent="-508000" algn="just">
              <a:buAutoNum type="arabicPeriod" startAt="8"/>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1" indent="-508000" algn="just"/>
            <a:r>
              <a:rPr lang="en-US" sz="2400" dirty="0">
                <a:effectLst/>
                <a:latin typeface="Arial" panose="020B0604020202020204" pitchFamily="34" charset="0"/>
                <a:ea typeface="Times New Roman" panose="02020603050405020304" pitchFamily="18" charset="0"/>
                <a:cs typeface="Arial" panose="020B0604020202020204" pitchFamily="34" charset="0"/>
              </a:rPr>
              <a:t>9.	</a:t>
            </a:r>
            <a:r>
              <a:rPr lang="en-US" sz="2400" dirty="0" err="1">
                <a:effectLst/>
                <a:latin typeface="Arial" panose="020B0604020202020204" pitchFamily="34" charset="0"/>
                <a:ea typeface="Times New Roman" panose="02020603050405020304" pitchFamily="18" charset="0"/>
                <a:cs typeface="Arial" panose="020B0604020202020204" pitchFamily="34" charset="0"/>
              </a:rPr>
              <a:t>Seleksi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Prestasi</a:t>
            </a:r>
            <a:r>
              <a:rPr lang="en-US" sz="2400" dirty="0">
                <a:effectLst/>
                <a:latin typeface="Arial" panose="020B0604020202020204" pitchFamily="34" charset="0"/>
                <a:ea typeface="Times New Roman" panose="02020603050405020304" pitchFamily="18" charset="0"/>
                <a:cs typeface="Arial" panose="020B0604020202020204" pitchFamily="34" charset="0"/>
              </a:rPr>
              <a:t> Hasil </a:t>
            </a:r>
            <a:r>
              <a:rPr lang="en-US" sz="2400" dirty="0" err="1">
                <a:effectLst/>
                <a:latin typeface="Arial" panose="020B0604020202020204" pitchFamily="34" charset="0"/>
                <a:ea typeface="Times New Roman" panose="02020603050405020304" pitchFamily="18" charset="0"/>
                <a:cs typeface="Arial" panose="020B0604020202020204" pitchFamily="34" charset="0"/>
              </a:rPr>
              <a:t>Lomba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prioritas</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latin typeface="Arial" panose="020B0604020202020204" pitchFamily="34" charset="0"/>
                <a:ea typeface="Times New Roman" panose="02020603050405020304" pitchFamily="18" charset="0"/>
                <a:cs typeface="Arial" panose="020B0604020202020204" pitchFamily="34" charset="0"/>
              </a:rPr>
              <a:t>urutan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965200" lvl="1" indent="-457200" algn="just">
              <a:buAutoNum type="alphaLcPeriod"/>
            </a:pP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akumulatif</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nilai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skor</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tertinggi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banyaknya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hafalan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juz</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untuk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golden ticket;</a:t>
            </a:r>
          </a:p>
          <a:p>
            <a:pPr marL="965200" lvl="1" indent="-457200" algn="just">
              <a:buAutoNum type="alphaLcPeriod"/>
            </a:pP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prestasi</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nilai</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rapor</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965200" lvl="1" indent="-457200" algn="just">
              <a:buAutoNum type="alphaLcPeriod"/>
            </a:pP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waktu</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mendaftar</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9310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2596" y="399149"/>
            <a:ext cx="8358149" cy="518848"/>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8998F279-3CB8-B185-E338-3AF020A4792A}"/>
              </a:ext>
            </a:extLst>
          </p:cNvPr>
          <p:cNvSpPr txBox="1"/>
          <p:nvPr/>
        </p:nvSpPr>
        <p:spPr>
          <a:xfrm>
            <a:off x="561863" y="1085820"/>
            <a:ext cx="9686507" cy="1200329"/>
          </a:xfrm>
          <a:prstGeom prst="rect">
            <a:avLst/>
          </a:prstGeom>
          <a:noFill/>
        </p:spPr>
        <p:txBody>
          <a:bodyPr wrap="square" rtlCol="0">
            <a:spAutoFit/>
          </a:bodyPr>
          <a:lstStyle/>
          <a:p>
            <a:pPr marL="0" lvl="1" algn="just"/>
            <a:r>
              <a:rPr lang="en-US" sz="2400" b="1" dirty="0">
                <a:latin typeface="Arial" panose="020B0604020202020204" pitchFamily="34" charset="0"/>
                <a:ea typeface="Times New Roman" panose="02020603050405020304" pitchFamily="18" charset="0"/>
                <a:cs typeface="Arial" panose="020B0604020202020204" pitchFamily="34" charset="0"/>
              </a:rPr>
              <a:t>SKOR NILAI KEJUARAAN BERJENJANG yang </a:t>
            </a:r>
            <a:r>
              <a:rPr lang="en-US" sz="2400" b="1" dirty="0" err="1">
                <a:latin typeface="Arial" panose="020B0604020202020204" pitchFamily="34" charset="0"/>
                <a:ea typeface="Times New Roman" panose="02020603050405020304" pitchFamily="18" charset="0"/>
                <a:cs typeface="Arial" panose="020B0604020202020204" pitchFamily="34" charset="0"/>
              </a:rPr>
              <a:t>diselenggarakan</a:t>
            </a:r>
            <a:r>
              <a:rPr lang="en-US" sz="2400" b="1" dirty="0">
                <a:latin typeface="Arial" panose="020B0604020202020204" pitchFamily="34" charset="0"/>
                <a:ea typeface="Times New Roman" panose="02020603050405020304" pitchFamily="18" charset="0"/>
                <a:cs typeface="Arial" panose="020B0604020202020204" pitchFamily="34" charset="0"/>
              </a:rPr>
              <a:t> oleh </a:t>
            </a:r>
            <a:r>
              <a:rPr lang="en-US" sz="2400" b="1" dirty="0" err="1">
                <a:latin typeface="Arial" panose="020B0604020202020204" pitchFamily="34" charset="0"/>
                <a:ea typeface="Times New Roman" panose="02020603050405020304" pitchFamily="18" charset="0"/>
                <a:cs typeface="Arial" panose="020B0604020202020204" pitchFamily="34" charset="0"/>
              </a:rPr>
              <a:t>Pemerintah</a:t>
            </a:r>
            <a:r>
              <a:rPr lang="en-US" sz="2400" b="1" dirty="0">
                <a:latin typeface="Arial" panose="020B0604020202020204" pitchFamily="34" charset="0"/>
                <a:ea typeface="Times New Roman" panose="02020603050405020304" pitchFamily="18" charset="0"/>
                <a:cs typeface="Arial" panose="020B0604020202020204" pitchFamily="34" charset="0"/>
              </a:rPr>
              <a:t> Pusat, </a:t>
            </a:r>
            <a:r>
              <a:rPr lang="en-US" sz="2400" b="1" dirty="0" err="1">
                <a:latin typeface="Arial" panose="020B0604020202020204" pitchFamily="34" charset="0"/>
                <a:ea typeface="Times New Roman" panose="02020603050405020304" pitchFamily="18" charset="0"/>
                <a:cs typeface="Arial" panose="020B0604020202020204" pitchFamily="34" charset="0"/>
              </a:rPr>
              <a:t>Pemerintah</a:t>
            </a:r>
            <a:r>
              <a:rPr lang="en-US" sz="2400" b="1" dirty="0">
                <a:latin typeface="Arial" panose="020B0604020202020204" pitchFamily="34" charset="0"/>
                <a:ea typeface="Times New Roman" panose="02020603050405020304" pitchFamily="18" charset="0"/>
                <a:cs typeface="Arial" panose="020B0604020202020204" pitchFamily="34" charset="0"/>
              </a:rPr>
              <a:t> Daerah </a:t>
            </a:r>
            <a:r>
              <a:rPr lang="en-US" sz="2400" b="1" dirty="0" err="1">
                <a:latin typeface="Arial" panose="020B0604020202020204" pitchFamily="34" charset="0"/>
                <a:ea typeface="Times New Roman" panose="02020603050405020304" pitchFamily="18" charset="0"/>
                <a:cs typeface="Arial" panose="020B0604020202020204" pitchFamily="34" charset="0"/>
              </a:rPr>
              <a:t>atau</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lembaga</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dibawah</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naungan</a:t>
            </a:r>
            <a:r>
              <a:rPr lang="en-US" sz="2400" b="1" dirty="0">
                <a:latin typeface="Arial" panose="020B0604020202020204" pitchFamily="34" charset="0"/>
                <a:ea typeface="Times New Roman" panose="02020603050405020304" pitchFamily="18" charset="0"/>
                <a:cs typeface="Arial" panose="020B0604020202020204" pitchFamily="34" charset="0"/>
              </a:rPr>
              <a:t> KONI</a:t>
            </a:r>
          </a:p>
        </p:txBody>
      </p:sp>
      <p:graphicFrame>
        <p:nvGraphicFramePr>
          <p:cNvPr id="3" name="Tabel 2">
            <a:extLst>
              <a:ext uri="{FF2B5EF4-FFF2-40B4-BE49-F238E27FC236}">
                <a16:creationId xmlns:a16="http://schemas.microsoft.com/office/drawing/2014/main" id="{C733C2B9-D7C5-524E-99A4-6646A6A687C5}"/>
              </a:ext>
            </a:extLst>
          </p:cNvPr>
          <p:cNvGraphicFramePr>
            <a:graphicFrameLocks noGrp="1"/>
          </p:cNvGraphicFramePr>
          <p:nvPr>
            <p:extLst>
              <p:ext uri="{D42A27DB-BD31-4B8C-83A1-F6EECF244321}">
                <p14:modId xmlns:p14="http://schemas.microsoft.com/office/powerpoint/2010/main" val="2925518777"/>
              </p:ext>
            </p:extLst>
          </p:nvPr>
        </p:nvGraphicFramePr>
        <p:xfrm>
          <a:off x="195114" y="2553311"/>
          <a:ext cx="11112179" cy="4197334"/>
        </p:xfrm>
        <a:graphic>
          <a:graphicData uri="http://schemas.openxmlformats.org/drawingml/2006/table">
            <a:tbl>
              <a:tblPr firstRow="1" firstCol="1" bandRow="1">
                <a:tableStyleId>{5C22544A-7EE6-4342-B048-85BDC9FD1C3A}</a:tableStyleId>
              </a:tblPr>
              <a:tblGrid>
                <a:gridCol w="2985931">
                  <a:extLst>
                    <a:ext uri="{9D8B030D-6E8A-4147-A177-3AD203B41FA5}">
                      <a16:colId xmlns:a16="http://schemas.microsoft.com/office/drawing/2014/main" val="3411849506"/>
                    </a:ext>
                  </a:extLst>
                </a:gridCol>
                <a:gridCol w="1422587">
                  <a:extLst>
                    <a:ext uri="{9D8B030D-6E8A-4147-A177-3AD203B41FA5}">
                      <a16:colId xmlns:a16="http://schemas.microsoft.com/office/drawing/2014/main" val="374676517"/>
                    </a:ext>
                  </a:extLst>
                </a:gridCol>
                <a:gridCol w="1356992">
                  <a:extLst>
                    <a:ext uri="{9D8B030D-6E8A-4147-A177-3AD203B41FA5}">
                      <a16:colId xmlns:a16="http://schemas.microsoft.com/office/drawing/2014/main" val="1617570360"/>
                    </a:ext>
                  </a:extLst>
                </a:gridCol>
                <a:gridCol w="1554391">
                  <a:extLst>
                    <a:ext uri="{9D8B030D-6E8A-4147-A177-3AD203B41FA5}">
                      <a16:colId xmlns:a16="http://schemas.microsoft.com/office/drawing/2014/main" val="3072139468"/>
                    </a:ext>
                  </a:extLst>
                </a:gridCol>
                <a:gridCol w="1170527">
                  <a:extLst>
                    <a:ext uri="{9D8B030D-6E8A-4147-A177-3AD203B41FA5}">
                      <a16:colId xmlns:a16="http://schemas.microsoft.com/office/drawing/2014/main" val="515575673"/>
                    </a:ext>
                  </a:extLst>
                </a:gridCol>
                <a:gridCol w="1356992">
                  <a:extLst>
                    <a:ext uri="{9D8B030D-6E8A-4147-A177-3AD203B41FA5}">
                      <a16:colId xmlns:a16="http://schemas.microsoft.com/office/drawing/2014/main" val="4010420638"/>
                    </a:ext>
                  </a:extLst>
                </a:gridCol>
                <a:gridCol w="1264759">
                  <a:extLst>
                    <a:ext uri="{9D8B030D-6E8A-4147-A177-3AD203B41FA5}">
                      <a16:colId xmlns:a16="http://schemas.microsoft.com/office/drawing/2014/main" val="3036949021"/>
                    </a:ext>
                  </a:extLst>
                </a:gridCol>
              </a:tblGrid>
              <a:tr h="321378">
                <a:tc rowSpan="2">
                  <a:txBody>
                    <a:bodyPr/>
                    <a:lstStyle/>
                    <a:p>
                      <a:pPr algn="ctr">
                        <a:lnSpc>
                          <a:spcPct val="150000"/>
                        </a:lnSpc>
                        <a:tabLst>
                          <a:tab pos="630555" algn="l"/>
                        </a:tabLst>
                      </a:pPr>
                      <a:r>
                        <a:rPr lang="id-ID" sz="2400" dirty="0">
                          <a:solidFill>
                            <a:schemeClr val="tx1"/>
                          </a:solidFill>
                          <a:effectLst/>
                        </a:rPr>
                        <a:t>Kategori</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lgn="ctr">
                        <a:lnSpc>
                          <a:spcPct val="150000"/>
                        </a:lnSpc>
                        <a:tabLst>
                          <a:tab pos="630555" algn="l"/>
                        </a:tabLst>
                      </a:pPr>
                      <a:r>
                        <a:rPr lang="id-ID" sz="2400">
                          <a:solidFill>
                            <a:schemeClr val="tx1"/>
                          </a:solidFill>
                          <a:effectLst/>
                        </a:rPr>
                        <a:t>Perorangan</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id-ID"/>
                    </a:p>
                  </a:txBody>
                  <a:tcPr/>
                </a:tc>
                <a:tc hMerge="1">
                  <a:txBody>
                    <a:bodyPr/>
                    <a:lstStyle/>
                    <a:p>
                      <a:endParaRPr lang="id-ID"/>
                    </a:p>
                  </a:txBody>
                  <a:tcPr/>
                </a:tc>
                <a:tc gridSpan="3">
                  <a:txBody>
                    <a:bodyPr/>
                    <a:lstStyle/>
                    <a:p>
                      <a:pPr algn="ctr">
                        <a:lnSpc>
                          <a:spcPct val="150000"/>
                        </a:lnSpc>
                        <a:tabLst>
                          <a:tab pos="630555" algn="l"/>
                        </a:tabLst>
                      </a:pPr>
                      <a:r>
                        <a:rPr lang="id-ID" sz="2400">
                          <a:solidFill>
                            <a:schemeClr val="tx1"/>
                          </a:solidFill>
                          <a:effectLst/>
                        </a:rPr>
                        <a:t>Beregu</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val="4198452924"/>
                  </a:ext>
                </a:extLst>
              </a:tr>
              <a:tr h="686734">
                <a:tc vMerge="1">
                  <a:txBody>
                    <a:bodyPr/>
                    <a:lstStyle/>
                    <a:p>
                      <a:endParaRPr lang="id-ID"/>
                    </a:p>
                  </a:txBody>
                  <a:tcPr/>
                </a:tc>
                <a:tc>
                  <a:txBody>
                    <a:bodyPr/>
                    <a:lstStyle/>
                    <a:p>
                      <a:pPr algn="ctr">
                        <a:lnSpc>
                          <a:spcPct val="150000"/>
                        </a:lnSpc>
                        <a:tabLst>
                          <a:tab pos="630555" algn="l"/>
                        </a:tabLst>
                      </a:pPr>
                      <a:r>
                        <a:rPr lang="id-ID" sz="2400">
                          <a:solidFill>
                            <a:schemeClr val="tx1"/>
                          </a:solidFill>
                          <a:effectLst/>
                        </a:rPr>
                        <a:t>Juara 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tabLst>
                          <a:tab pos="630555" algn="l"/>
                        </a:tabLst>
                      </a:pPr>
                      <a:r>
                        <a:rPr lang="id-ID" sz="2400" dirty="0">
                          <a:solidFill>
                            <a:schemeClr val="tx1"/>
                          </a:solidFill>
                          <a:effectLst/>
                        </a:rPr>
                        <a:t>Juara II</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tabLst>
                          <a:tab pos="630555" algn="l"/>
                        </a:tabLst>
                      </a:pPr>
                      <a:r>
                        <a:rPr lang="id-ID" sz="2400" dirty="0">
                          <a:solidFill>
                            <a:schemeClr val="tx1"/>
                          </a:solidFill>
                          <a:effectLst/>
                        </a:rPr>
                        <a:t>Juara III</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tabLst>
                          <a:tab pos="630555" algn="l"/>
                        </a:tabLst>
                      </a:pPr>
                      <a:r>
                        <a:rPr lang="id-ID" sz="2400">
                          <a:solidFill>
                            <a:schemeClr val="tx1"/>
                          </a:solidFill>
                          <a:effectLst/>
                        </a:rPr>
                        <a:t>Juara 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tabLst>
                          <a:tab pos="630555" algn="l"/>
                        </a:tabLst>
                      </a:pPr>
                      <a:r>
                        <a:rPr lang="id-ID" sz="2400">
                          <a:solidFill>
                            <a:schemeClr val="tx1"/>
                          </a:solidFill>
                          <a:effectLst/>
                        </a:rPr>
                        <a:t>Juara 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tabLst>
                          <a:tab pos="630555" algn="l"/>
                        </a:tabLst>
                      </a:pPr>
                      <a:r>
                        <a:rPr lang="id-ID" sz="2400">
                          <a:solidFill>
                            <a:schemeClr val="tx1"/>
                          </a:solidFill>
                          <a:effectLst/>
                        </a:rPr>
                        <a:t>Juara III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22654743"/>
                  </a:ext>
                </a:extLst>
              </a:tr>
              <a:tr h="686734">
                <a:tc>
                  <a:txBody>
                    <a:bodyPr/>
                    <a:lstStyle/>
                    <a:p>
                      <a:pPr algn="just">
                        <a:lnSpc>
                          <a:spcPct val="150000"/>
                        </a:lnSpc>
                        <a:tabLst>
                          <a:tab pos="630555" algn="l"/>
                        </a:tabLst>
                      </a:pPr>
                      <a:r>
                        <a:rPr lang="id-ID" sz="2400" dirty="0">
                          <a:solidFill>
                            <a:schemeClr val="tx1"/>
                          </a:solidFill>
                          <a:effectLst/>
                        </a:rPr>
                        <a:t>Tingkat Kabupaten/Kota</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30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15</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18</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10</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53665559"/>
                  </a:ext>
                </a:extLst>
              </a:tr>
              <a:tr h="321378">
                <a:tc>
                  <a:txBody>
                    <a:bodyPr/>
                    <a:lstStyle/>
                    <a:p>
                      <a:pPr algn="just">
                        <a:lnSpc>
                          <a:spcPct val="150000"/>
                        </a:lnSpc>
                        <a:tabLst>
                          <a:tab pos="630555" algn="l"/>
                        </a:tabLst>
                      </a:pPr>
                      <a:r>
                        <a:rPr lang="id-ID" sz="2400">
                          <a:solidFill>
                            <a:schemeClr val="tx1"/>
                          </a:solidFill>
                          <a:effectLst/>
                        </a:rPr>
                        <a:t>Tingkat  Provinsi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50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45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33</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45</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37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675327"/>
                  </a:ext>
                </a:extLst>
              </a:tr>
              <a:tr h="321378">
                <a:tc>
                  <a:txBody>
                    <a:bodyPr/>
                    <a:lstStyle/>
                    <a:p>
                      <a:pPr algn="just">
                        <a:lnSpc>
                          <a:spcPct val="150000"/>
                        </a:lnSpc>
                        <a:tabLst>
                          <a:tab pos="630555" algn="l"/>
                        </a:tabLst>
                      </a:pPr>
                      <a:r>
                        <a:rPr lang="id-ID" sz="2400">
                          <a:solidFill>
                            <a:schemeClr val="tx1"/>
                          </a:solidFill>
                          <a:effectLst/>
                        </a:rPr>
                        <a:t>Tingkat Nasional</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75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65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53</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65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57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45</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28907855"/>
                  </a:ext>
                </a:extLst>
              </a:tr>
              <a:tr h="686734">
                <a:tc>
                  <a:txBody>
                    <a:bodyPr/>
                    <a:lstStyle/>
                    <a:p>
                      <a:pPr algn="just">
                        <a:lnSpc>
                          <a:spcPct val="150000"/>
                        </a:lnSpc>
                        <a:tabLst>
                          <a:tab pos="630555" algn="l"/>
                        </a:tabLst>
                      </a:pPr>
                      <a:r>
                        <a:rPr lang="id-ID" sz="2400">
                          <a:solidFill>
                            <a:schemeClr val="tx1"/>
                          </a:solidFill>
                          <a:effectLst/>
                        </a:rPr>
                        <a:t>Tingkat Internasional</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100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90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77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90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80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65</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69854537"/>
                  </a:ext>
                </a:extLst>
              </a:tr>
            </a:tbl>
          </a:graphicData>
        </a:graphic>
      </p:graphicFrame>
    </p:spTree>
    <p:extLst>
      <p:ext uri="{BB962C8B-B14F-4D97-AF65-F5344CB8AC3E}">
        <p14:creationId xmlns:p14="http://schemas.microsoft.com/office/powerpoint/2010/main" val="31156813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2596" y="399149"/>
            <a:ext cx="8358149" cy="518848"/>
          </a:xfrm>
          <a:prstGeom prst="rect">
            <a:avLst/>
          </a:prstGeom>
          <a:solidFill>
            <a:srgbClr val="FFFF00"/>
          </a:solidFill>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PRESTASI HASIL LOMBA - SMP</a:t>
            </a:r>
          </a:p>
        </p:txBody>
      </p:sp>
      <p:grpSp>
        <p:nvGrpSpPr>
          <p:cNvPr id="18" name="Group 17"/>
          <p:cNvGrpSpPr/>
          <p:nvPr/>
        </p:nvGrpSpPr>
        <p:grpSpPr>
          <a:xfrm>
            <a:off x="9180785" y="6953518"/>
            <a:ext cx="2562857" cy="589215"/>
            <a:chOff x="2519327" y="5475944"/>
            <a:chExt cx="3815685" cy="877247"/>
          </a:xfrm>
        </p:grpSpPr>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8998F279-3CB8-B185-E338-3AF020A4792A}"/>
              </a:ext>
            </a:extLst>
          </p:cNvPr>
          <p:cNvSpPr txBox="1"/>
          <p:nvPr/>
        </p:nvSpPr>
        <p:spPr>
          <a:xfrm>
            <a:off x="549032" y="1157828"/>
            <a:ext cx="10575969" cy="1200329"/>
          </a:xfrm>
          <a:prstGeom prst="rect">
            <a:avLst/>
          </a:prstGeom>
          <a:noFill/>
        </p:spPr>
        <p:txBody>
          <a:bodyPr wrap="square" rtlCol="0">
            <a:spAutoFit/>
          </a:bodyPr>
          <a:lstStyle/>
          <a:p>
            <a:pPr marL="0" lvl="1" algn="just"/>
            <a:r>
              <a:rPr lang="en-US" sz="2400" b="1" dirty="0">
                <a:latin typeface="Arial" panose="020B0604020202020204" pitchFamily="34" charset="0"/>
                <a:ea typeface="Times New Roman" panose="02020603050405020304" pitchFamily="18" charset="0"/>
                <a:cs typeface="Arial" panose="020B0604020202020204" pitchFamily="34" charset="0"/>
              </a:rPr>
              <a:t>SKOR NILAI KEJUARAAN TIDAK BERJENJANG yang </a:t>
            </a:r>
            <a:r>
              <a:rPr lang="en-US" sz="2400" b="1" dirty="0" err="1">
                <a:latin typeface="Arial" panose="020B0604020202020204" pitchFamily="34" charset="0"/>
                <a:ea typeface="Times New Roman" panose="02020603050405020304" pitchFamily="18" charset="0"/>
                <a:cs typeface="Arial" panose="020B0604020202020204" pitchFamily="34" charset="0"/>
              </a:rPr>
              <a:t>diselenggarakan</a:t>
            </a:r>
            <a:r>
              <a:rPr lang="en-US" sz="2400" b="1" dirty="0">
                <a:latin typeface="Arial" panose="020B0604020202020204" pitchFamily="34" charset="0"/>
                <a:ea typeface="Times New Roman" panose="02020603050405020304" pitchFamily="18" charset="0"/>
                <a:cs typeface="Arial" panose="020B0604020202020204" pitchFamily="34" charset="0"/>
              </a:rPr>
              <a:t> oleh </a:t>
            </a:r>
            <a:r>
              <a:rPr lang="en-US" sz="2400" b="1" dirty="0" err="1">
                <a:latin typeface="Arial" panose="020B0604020202020204" pitchFamily="34" charset="0"/>
                <a:ea typeface="Times New Roman" panose="02020603050405020304" pitchFamily="18" charset="0"/>
                <a:cs typeface="Arial" panose="020B0604020202020204" pitchFamily="34" charset="0"/>
              </a:rPr>
              <a:t>Pemerintah</a:t>
            </a:r>
            <a:r>
              <a:rPr lang="en-US" sz="2400" b="1" dirty="0">
                <a:latin typeface="Arial" panose="020B0604020202020204" pitchFamily="34" charset="0"/>
                <a:ea typeface="Times New Roman" panose="02020603050405020304" pitchFamily="18" charset="0"/>
                <a:cs typeface="Arial" panose="020B0604020202020204" pitchFamily="34" charset="0"/>
              </a:rPr>
              <a:t> Pusat, </a:t>
            </a:r>
            <a:r>
              <a:rPr lang="en-US" sz="2400" b="1" dirty="0" err="1">
                <a:latin typeface="Arial" panose="020B0604020202020204" pitchFamily="34" charset="0"/>
                <a:ea typeface="Times New Roman" panose="02020603050405020304" pitchFamily="18" charset="0"/>
                <a:cs typeface="Arial" panose="020B0604020202020204" pitchFamily="34" charset="0"/>
              </a:rPr>
              <a:t>Pemerintah</a:t>
            </a:r>
            <a:r>
              <a:rPr lang="en-US" sz="2400" b="1" dirty="0">
                <a:latin typeface="Arial" panose="020B0604020202020204" pitchFamily="34" charset="0"/>
                <a:ea typeface="Times New Roman" panose="02020603050405020304" pitchFamily="18" charset="0"/>
                <a:cs typeface="Arial" panose="020B0604020202020204" pitchFamily="34" charset="0"/>
              </a:rPr>
              <a:t> Daerah </a:t>
            </a:r>
            <a:r>
              <a:rPr lang="en-US" sz="2400" b="1" dirty="0" err="1">
                <a:latin typeface="Arial" panose="020B0604020202020204" pitchFamily="34" charset="0"/>
                <a:ea typeface="Times New Roman" panose="02020603050405020304" pitchFamily="18" charset="0"/>
                <a:cs typeface="Arial" panose="020B0604020202020204" pitchFamily="34" charset="0"/>
              </a:rPr>
              <a:t>atau</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lembaga</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dibawah</a:t>
            </a:r>
            <a:r>
              <a:rPr lang="en-US" sz="2400" b="1" dirty="0">
                <a:latin typeface="Arial" panose="020B0604020202020204" pitchFamily="34" charset="0"/>
                <a:ea typeface="Times New Roman" panose="02020603050405020304" pitchFamily="18" charset="0"/>
                <a:cs typeface="Arial" panose="020B0604020202020204" pitchFamily="34" charset="0"/>
              </a:rPr>
              <a:t> </a:t>
            </a:r>
            <a:r>
              <a:rPr lang="en-US" sz="2400" b="1" dirty="0" err="1">
                <a:latin typeface="Arial" panose="020B0604020202020204" pitchFamily="34" charset="0"/>
                <a:ea typeface="Times New Roman" panose="02020603050405020304" pitchFamily="18" charset="0"/>
                <a:cs typeface="Arial" panose="020B0604020202020204" pitchFamily="34" charset="0"/>
              </a:rPr>
              <a:t>naungan</a:t>
            </a:r>
            <a:r>
              <a:rPr lang="en-US" sz="2400" b="1" dirty="0">
                <a:latin typeface="Arial" panose="020B0604020202020204" pitchFamily="34" charset="0"/>
                <a:ea typeface="Times New Roman" panose="02020603050405020304" pitchFamily="18" charset="0"/>
                <a:cs typeface="Arial" panose="020B0604020202020204" pitchFamily="34" charset="0"/>
              </a:rPr>
              <a:t> KONI</a:t>
            </a:r>
          </a:p>
        </p:txBody>
      </p:sp>
      <p:graphicFrame>
        <p:nvGraphicFramePr>
          <p:cNvPr id="4" name="Tabel 3">
            <a:extLst>
              <a:ext uri="{FF2B5EF4-FFF2-40B4-BE49-F238E27FC236}">
                <a16:creationId xmlns:a16="http://schemas.microsoft.com/office/drawing/2014/main" id="{7889C35A-7C3F-D462-8D84-91F7DFEA7B09}"/>
              </a:ext>
            </a:extLst>
          </p:cNvPr>
          <p:cNvGraphicFramePr>
            <a:graphicFrameLocks noGrp="1"/>
          </p:cNvGraphicFramePr>
          <p:nvPr>
            <p:extLst>
              <p:ext uri="{D42A27DB-BD31-4B8C-83A1-F6EECF244321}">
                <p14:modId xmlns:p14="http://schemas.microsoft.com/office/powerpoint/2010/main" val="1428656235"/>
              </p:ext>
            </p:extLst>
          </p:nvPr>
        </p:nvGraphicFramePr>
        <p:xfrm>
          <a:off x="219249" y="2649489"/>
          <a:ext cx="11161240" cy="4245172"/>
        </p:xfrm>
        <a:graphic>
          <a:graphicData uri="http://schemas.openxmlformats.org/drawingml/2006/table">
            <a:tbl>
              <a:tblPr firstRow="1" firstCol="1" bandRow="1">
                <a:tableStyleId>{5C22544A-7EE6-4342-B048-85BDC9FD1C3A}</a:tableStyleId>
              </a:tblPr>
              <a:tblGrid>
                <a:gridCol w="3061426">
                  <a:extLst>
                    <a:ext uri="{9D8B030D-6E8A-4147-A177-3AD203B41FA5}">
                      <a16:colId xmlns:a16="http://schemas.microsoft.com/office/drawing/2014/main" val="1056692705"/>
                    </a:ext>
                  </a:extLst>
                </a:gridCol>
                <a:gridCol w="1223050">
                  <a:extLst>
                    <a:ext uri="{9D8B030D-6E8A-4147-A177-3AD203B41FA5}">
                      <a16:colId xmlns:a16="http://schemas.microsoft.com/office/drawing/2014/main" val="1659392209"/>
                    </a:ext>
                  </a:extLst>
                </a:gridCol>
                <a:gridCol w="1224136">
                  <a:extLst>
                    <a:ext uri="{9D8B030D-6E8A-4147-A177-3AD203B41FA5}">
                      <a16:colId xmlns:a16="http://schemas.microsoft.com/office/drawing/2014/main" val="650749780"/>
                    </a:ext>
                  </a:extLst>
                </a:gridCol>
                <a:gridCol w="1296144">
                  <a:extLst>
                    <a:ext uri="{9D8B030D-6E8A-4147-A177-3AD203B41FA5}">
                      <a16:colId xmlns:a16="http://schemas.microsoft.com/office/drawing/2014/main" val="1416961959"/>
                    </a:ext>
                  </a:extLst>
                </a:gridCol>
                <a:gridCol w="1368152">
                  <a:extLst>
                    <a:ext uri="{9D8B030D-6E8A-4147-A177-3AD203B41FA5}">
                      <a16:colId xmlns:a16="http://schemas.microsoft.com/office/drawing/2014/main" val="2239705401"/>
                    </a:ext>
                  </a:extLst>
                </a:gridCol>
                <a:gridCol w="1440160">
                  <a:extLst>
                    <a:ext uri="{9D8B030D-6E8A-4147-A177-3AD203B41FA5}">
                      <a16:colId xmlns:a16="http://schemas.microsoft.com/office/drawing/2014/main" val="1807487451"/>
                    </a:ext>
                  </a:extLst>
                </a:gridCol>
                <a:gridCol w="1548172">
                  <a:extLst>
                    <a:ext uri="{9D8B030D-6E8A-4147-A177-3AD203B41FA5}">
                      <a16:colId xmlns:a16="http://schemas.microsoft.com/office/drawing/2014/main" val="3820721794"/>
                    </a:ext>
                  </a:extLst>
                </a:gridCol>
              </a:tblGrid>
              <a:tr h="343765">
                <a:tc rowSpan="2">
                  <a:txBody>
                    <a:bodyPr/>
                    <a:lstStyle/>
                    <a:p>
                      <a:pPr algn="ctr">
                        <a:lnSpc>
                          <a:spcPct val="150000"/>
                        </a:lnSpc>
                        <a:tabLst>
                          <a:tab pos="630555" algn="l"/>
                        </a:tabLst>
                      </a:pPr>
                      <a:r>
                        <a:rPr lang="id-ID" sz="2400">
                          <a:solidFill>
                            <a:schemeClr val="tx1"/>
                          </a:solidFill>
                          <a:effectLst/>
                        </a:rPr>
                        <a:t>Kategori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algn="ctr">
                        <a:lnSpc>
                          <a:spcPct val="150000"/>
                        </a:lnSpc>
                        <a:tabLst>
                          <a:tab pos="630555" algn="l"/>
                        </a:tabLst>
                      </a:pPr>
                      <a:r>
                        <a:rPr lang="id-ID" sz="2400">
                          <a:solidFill>
                            <a:schemeClr val="tx1"/>
                          </a:solidFill>
                          <a:effectLst/>
                        </a:rPr>
                        <a:t>Perorangan</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id-ID"/>
                    </a:p>
                  </a:txBody>
                  <a:tcPr/>
                </a:tc>
                <a:tc hMerge="1">
                  <a:txBody>
                    <a:bodyPr/>
                    <a:lstStyle/>
                    <a:p>
                      <a:endParaRPr lang="id-ID"/>
                    </a:p>
                  </a:txBody>
                  <a:tcPr/>
                </a:tc>
                <a:tc gridSpan="3">
                  <a:txBody>
                    <a:bodyPr/>
                    <a:lstStyle/>
                    <a:p>
                      <a:pPr algn="ctr">
                        <a:lnSpc>
                          <a:spcPct val="150000"/>
                        </a:lnSpc>
                        <a:tabLst>
                          <a:tab pos="630555" algn="l"/>
                        </a:tabLst>
                      </a:pPr>
                      <a:r>
                        <a:rPr lang="id-ID" sz="2400">
                          <a:solidFill>
                            <a:schemeClr val="tx1"/>
                          </a:solidFill>
                          <a:effectLst/>
                        </a:rPr>
                        <a:t>Beregu</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val="2994382377"/>
                  </a:ext>
                </a:extLst>
              </a:tr>
              <a:tr h="734572">
                <a:tc vMerge="1">
                  <a:txBody>
                    <a:bodyPr/>
                    <a:lstStyle/>
                    <a:p>
                      <a:endParaRPr lang="id-ID"/>
                    </a:p>
                  </a:txBody>
                  <a:tcPr/>
                </a:tc>
                <a:tc>
                  <a:txBody>
                    <a:bodyPr/>
                    <a:lstStyle/>
                    <a:p>
                      <a:pPr algn="ctr">
                        <a:lnSpc>
                          <a:spcPct val="150000"/>
                        </a:lnSpc>
                        <a:tabLst>
                          <a:tab pos="630555" algn="l"/>
                        </a:tabLst>
                      </a:pPr>
                      <a:r>
                        <a:rPr lang="id-ID" sz="2400">
                          <a:solidFill>
                            <a:schemeClr val="tx1"/>
                          </a:solidFill>
                          <a:effectLst/>
                        </a:rPr>
                        <a:t>Juara 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Juara 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Juara III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Juara 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Juara 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Juara III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08873144"/>
                  </a:ext>
                </a:extLst>
              </a:tr>
              <a:tr h="734572">
                <a:tc>
                  <a:txBody>
                    <a:bodyPr/>
                    <a:lstStyle/>
                    <a:p>
                      <a:pPr algn="just">
                        <a:lnSpc>
                          <a:spcPct val="150000"/>
                        </a:lnSpc>
                        <a:tabLst>
                          <a:tab pos="630555" algn="l"/>
                        </a:tabLst>
                      </a:pPr>
                      <a:r>
                        <a:rPr lang="id-ID" sz="2400" dirty="0">
                          <a:solidFill>
                            <a:schemeClr val="tx1"/>
                          </a:solidFill>
                          <a:effectLst/>
                        </a:rPr>
                        <a:t>Tingkat Kabupaten/Kota</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12</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8</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12</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9</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91947381"/>
                  </a:ext>
                </a:extLst>
              </a:tr>
              <a:tr h="343765">
                <a:tc>
                  <a:txBody>
                    <a:bodyPr/>
                    <a:lstStyle/>
                    <a:p>
                      <a:pPr algn="just">
                        <a:lnSpc>
                          <a:spcPct val="150000"/>
                        </a:lnSpc>
                        <a:tabLst>
                          <a:tab pos="630555" algn="l"/>
                        </a:tabLst>
                      </a:pPr>
                      <a:r>
                        <a:rPr lang="id-ID" sz="2400">
                          <a:solidFill>
                            <a:schemeClr val="tx1"/>
                          </a:solidFill>
                          <a:effectLst/>
                        </a:rPr>
                        <a:t>Tingkat  Provinsi</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33</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28</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22</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28</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22</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15</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42336200"/>
                  </a:ext>
                </a:extLst>
              </a:tr>
              <a:tr h="343765">
                <a:tc>
                  <a:txBody>
                    <a:bodyPr/>
                    <a:lstStyle/>
                    <a:p>
                      <a:pPr algn="just">
                        <a:lnSpc>
                          <a:spcPct val="150000"/>
                        </a:lnSpc>
                        <a:tabLst>
                          <a:tab pos="630555" algn="l"/>
                        </a:tabLst>
                      </a:pPr>
                      <a:r>
                        <a:rPr lang="id-ID" sz="2400">
                          <a:solidFill>
                            <a:schemeClr val="tx1"/>
                          </a:solidFill>
                          <a:effectLst/>
                        </a:rPr>
                        <a:t>Tingkat Nasional</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53</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47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38</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47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40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32</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26032990"/>
                  </a:ext>
                </a:extLst>
              </a:tr>
              <a:tr h="734572">
                <a:tc>
                  <a:txBody>
                    <a:bodyPr/>
                    <a:lstStyle/>
                    <a:p>
                      <a:pPr algn="just">
                        <a:lnSpc>
                          <a:spcPct val="150000"/>
                        </a:lnSpc>
                        <a:tabLst>
                          <a:tab pos="630555" algn="l"/>
                        </a:tabLst>
                      </a:pPr>
                      <a:r>
                        <a:rPr lang="id-ID" sz="2400">
                          <a:solidFill>
                            <a:schemeClr val="tx1"/>
                          </a:solidFill>
                          <a:effectLst/>
                        </a:rPr>
                        <a:t>Tingkat Internasional</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77</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70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60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70</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a:solidFill>
                            <a:schemeClr val="tx1"/>
                          </a:solidFill>
                          <a:effectLst/>
                        </a:rPr>
                        <a:t>61</a:t>
                      </a:r>
                      <a:endParaRPr lang="id-ID" sz="24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tabLst>
                          <a:tab pos="630555" algn="l"/>
                        </a:tabLst>
                      </a:pPr>
                      <a:r>
                        <a:rPr lang="id-ID" sz="2400" dirty="0">
                          <a:solidFill>
                            <a:schemeClr val="tx1"/>
                          </a:solidFill>
                          <a:effectLst/>
                        </a:rPr>
                        <a:t>50</a:t>
                      </a:r>
                      <a:endParaRPr lang="id-ID" sz="2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07718584"/>
                  </a:ext>
                </a:extLst>
              </a:tr>
            </a:tbl>
          </a:graphicData>
        </a:graphic>
      </p:graphicFrame>
    </p:spTree>
    <p:extLst>
      <p:ext uri="{BB962C8B-B14F-4D97-AF65-F5344CB8AC3E}">
        <p14:creationId xmlns:p14="http://schemas.microsoft.com/office/powerpoint/2010/main" val="1446010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8205" y="557957"/>
            <a:ext cx="9000652" cy="523220"/>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solidFill>
                  <a:schemeClr val="tx2">
                    <a:lumMod val="50000"/>
                  </a:schemeClr>
                </a:solidFill>
                <a:effectLst/>
                <a:latin typeface="Arial Black" pitchFamily="34" charset="0"/>
              </a:rPr>
              <a:t>JALUR ZONASI- SMP</a:t>
            </a:r>
          </a:p>
        </p:txBody>
      </p:sp>
      <p:graphicFrame>
        <p:nvGraphicFramePr>
          <p:cNvPr id="3" name="Diagram 2"/>
          <p:cNvGraphicFramePr/>
          <p:nvPr>
            <p:extLst>
              <p:ext uri="{D42A27DB-BD31-4B8C-83A1-F6EECF244321}">
                <p14:modId xmlns:p14="http://schemas.microsoft.com/office/powerpoint/2010/main" val="3102336221"/>
              </p:ext>
            </p:extLst>
          </p:nvPr>
        </p:nvGraphicFramePr>
        <p:xfrm>
          <a:off x="805321" y="1350045"/>
          <a:ext cx="10535703"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p:cNvSpPr txBox="1"/>
          <p:nvPr/>
        </p:nvSpPr>
        <p:spPr>
          <a:xfrm>
            <a:off x="785730" y="4168947"/>
            <a:ext cx="5274328" cy="2862322"/>
          </a:xfrm>
          <a:prstGeom prst="rect">
            <a:avLst/>
          </a:prstGeom>
          <a:noFill/>
        </p:spPr>
        <p:txBody>
          <a:bodyPr wrap="square" rtlCol="0">
            <a:spAutoFit/>
          </a:bodyPr>
          <a:lstStyle/>
          <a:p>
            <a:pPr algn="just"/>
            <a:r>
              <a:rPr lang="en-US" sz="2000" dirty="0" err="1">
                <a:solidFill>
                  <a:schemeClr val="tx2">
                    <a:lumMod val="50000"/>
                  </a:schemeClr>
                </a:solidFill>
                <a:latin typeface="Arial" panose="020B0604020202020204" pitchFamily="34" charset="0"/>
                <a:cs typeface="Arial" pitchFamily="34" charset="0"/>
              </a:rPr>
              <a:t>Seleksi</a:t>
            </a:r>
            <a:r>
              <a:rPr lang="en-US" sz="2000" dirty="0">
                <a:solidFill>
                  <a:schemeClr val="tx2">
                    <a:lumMod val="50000"/>
                  </a:schemeClr>
                </a:solidFill>
                <a:latin typeface="Arial" panose="020B0604020202020204" pitchFamily="34" charset="0"/>
                <a:cs typeface="Arial" pitchFamily="34" charset="0"/>
              </a:rPr>
              <a:t> </a:t>
            </a:r>
            <a:r>
              <a:rPr lang="en-US" sz="2000" dirty="0" err="1">
                <a:solidFill>
                  <a:schemeClr val="tx2">
                    <a:lumMod val="50000"/>
                  </a:schemeClr>
                </a:solidFill>
                <a:latin typeface="Arial" panose="020B0604020202020204" pitchFamily="34" charset="0"/>
                <a:cs typeface="Arial" pitchFamily="34" charset="0"/>
              </a:rPr>
              <a:t>berdasarkan</a:t>
            </a:r>
            <a:r>
              <a:rPr lang="en-US" sz="2000" dirty="0">
                <a:solidFill>
                  <a:schemeClr val="tx2">
                    <a:lumMod val="50000"/>
                  </a:schemeClr>
                </a:solidFill>
                <a:latin typeface="Arial" panose="020B0604020202020204" pitchFamily="34" charset="0"/>
                <a:cs typeface="Arial"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tinggal</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ke</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Sekolah</a:t>
            </a:r>
            <a:r>
              <a:rPr lang="id-ID" sz="2000" dirty="0">
                <a:effectLst/>
                <a:latin typeface="Arial" panose="020B0604020202020204" pitchFamily="34" charset="0"/>
                <a:ea typeface="Times New Roman" panose="02020603050405020304" pitchFamily="18" charset="0"/>
                <a:cs typeface="Arial" panose="020B0604020202020204" pitchFamily="34" charset="0"/>
              </a:rPr>
              <a:t>, sedangkan </a:t>
            </a:r>
            <a:r>
              <a:rPr lang="en-US" sz="2000" dirty="0" err="1">
                <a:effectLst/>
                <a:latin typeface="Arial" panose="020B0604020202020204" pitchFamily="34" charset="0"/>
                <a:ea typeface="Times New Roman" panose="02020603050405020304" pitchFamily="18" charset="0"/>
                <a:cs typeface="Arial" panose="020B0604020202020204" pitchFamily="34" charset="0"/>
              </a:rPr>
              <a:t>untuk</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Pegawai</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Pemerintah</a:t>
            </a:r>
            <a:r>
              <a:rPr lang="en-US" sz="2000" dirty="0">
                <a:effectLst/>
                <a:latin typeface="Arial" panose="020B0604020202020204" pitchFamily="34" charset="0"/>
                <a:ea typeface="Times New Roman" panose="02020603050405020304" pitchFamily="18" charset="0"/>
                <a:cs typeface="Arial" panose="020B0604020202020204" pitchFamily="34" charset="0"/>
              </a:rPr>
              <a:t> Kota </a:t>
            </a:r>
            <a:r>
              <a:rPr lang="en-US" sz="20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TNI,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ASN TNI,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POLRI,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ASN POLRI,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ASN </a:t>
            </a:r>
            <a:r>
              <a:rPr lang="en-US" sz="2000" dirty="0" err="1">
                <a:effectLst/>
                <a:latin typeface="Arial" panose="020B0604020202020204" pitchFamily="34" charset="0"/>
                <a:ea typeface="Times New Roman" panose="02020603050405020304" pitchFamily="18" charset="0"/>
                <a:cs typeface="Arial" panose="020B0604020202020204" pitchFamily="34" charset="0"/>
              </a:rPr>
              <a:t>Kejaksaan</a:t>
            </a:r>
            <a:r>
              <a:rPr lang="en-US" sz="2000" dirty="0">
                <a:effectLst/>
                <a:latin typeface="Arial" panose="020B0604020202020204" pitchFamily="34" charset="0"/>
                <a:ea typeface="Times New Roman" panose="02020603050405020304" pitchFamily="18" charset="0"/>
                <a:cs typeface="Arial" panose="020B0604020202020204" pitchFamily="34" charset="0"/>
              </a:rPr>
              <a:t> Negeri </a:t>
            </a:r>
            <a:r>
              <a:rPr lang="en-US" sz="20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anak</a:t>
            </a:r>
            <a:r>
              <a:rPr lang="en-US" sz="2000" dirty="0">
                <a:effectLst/>
                <a:latin typeface="Arial" panose="020B0604020202020204" pitchFamily="34" charset="0"/>
                <a:ea typeface="Times New Roman" panose="02020603050405020304" pitchFamily="18" charset="0"/>
                <a:cs typeface="Arial" panose="020B0604020202020204" pitchFamily="34" charset="0"/>
              </a:rPr>
              <a:t> ASN </a:t>
            </a:r>
            <a:r>
              <a:rPr lang="en-US" sz="2000" dirty="0" err="1">
                <a:effectLst/>
                <a:latin typeface="Arial" panose="020B0604020202020204" pitchFamily="34" charset="0"/>
                <a:ea typeface="Times New Roman" panose="02020603050405020304" pitchFamily="18" charset="0"/>
                <a:cs typeface="Arial" panose="020B0604020202020204" pitchFamily="34" charset="0"/>
              </a:rPr>
              <a:t>Pengadilan</a:t>
            </a:r>
            <a:r>
              <a:rPr lang="en-US" sz="2000" dirty="0">
                <a:effectLst/>
                <a:latin typeface="Arial" panose="020B0604020202020204" pitchFamily="34" charset="0"/>
                <a:ea typeface="Times New Roman" panose="02020603050405020304" pitchFamily="18" charset="0"/>
                <a:cs typeface="Arial" panose="020B0604020202020204" pitchFamily="34" charset="0"/>
              </a:rPr>
              <a:t> Negeri Kota </a:t>
            </a:r>
            <a:r>
              <a:rPr lang="en-US" sz="20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dapat</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berdasarkan</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jarak</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terdekat</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tempat</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bekerja</a:t>
            </a:r>
            <a:r>
              <a:rPr lang="en-US" sz="2000" dirty="0">
                <a:effectLst/>
                <a:latin typeface="Arial" panose="020B0604020202020204" pitchFamily="34" charset="0"/>
                <a:ea typeface="Times New Roman" panose="02020603050405020304" pitchFamily="18" charset="0"/>
                <a:cs typeface="Arial" panose="020B0604020202020204" pitchFamily="34" charset="0"/>
              </a:rPr>
              <a:t> orang </a:t>
            </a:r>
            <a:r>
              <a:rPr lang="en-US" sz="2000" dirty="0" err="1">
                <a:effectLst/>
                <a:latin typeface="Arial" panose="020B0604020202020204" pitchFamily="34" charset="0"/>
                <a:ea typeface="Times New Roman" panose="02020603050405020304" pitchFamily="18" charset="0"/>
                <a:cs typeface="Arial" panose="020B0604020202020204" pitchFamily="34" charset="0"/>
              </a:rPr>
              <a:t>tua</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ke</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000" dirty="0">
                <a:latin typeface="Arial" panose="020B0604020202020204" pitchFamily="34" charset="0"/>
                <a:cs typeface="Arial" pitchFamily="34" charset="0"/>
              </a:rPr>
              <a:t> (</a:t>
            </a:r>
            <a:r>
              <a:rPr lang="en-US" sz="2000" dirty="0" err="1">
                <a:latin typeface="Arial" panose="020B0604020202020204" pitchFamily="34" charset="0"/>
                <a:cs typeface="Arial" pitchFamily="34" charset="0"/>
              </a:rPr>
              <a:t>dengan</a:t>
            </a:r>
            <a:r>
              <a:rPr lang="en-US" sz="2000" dirty="0">
                <a:latin typeface="Arial" panose="020B0604020202020204" pitchFamily="34" charset="0"/>
                <a:cs typeface="Arial" pitchFamily="34" charset="0"/>
              </a:rPr>
              <a:t> </a:t>
            </a:r>
            <a:r>
              <a:rPr lang="en-US" sz="2000" dirty="0" err="1">
                <a:latin typeface="Arial" panose="020B0604020202020204" pitchFamily="34" charset="0"/>
                <a:cs typeface="Arial" pitchFamily="34" charset="0"/>
              </a:rPr>
              <a:t>Rekom</a:t>
            </a:r>
            <a:r>
              <a:rPr lang="en-US" sz="2000" dirty="0">
                <a:latin typeface="Arial" panose="020B0604020202020204" pitchFamily="34" charset="0"/>
                <a:cs typeface="Arial" pitchFamily="34" charset="0"/>
              </a:rPr>
              <a:t> Dinas Pendidikan)</a:t>
            </a:r>
          </a:p>
        </p:txBody>
      </p:sp>
      <p:sp>
        <p:nvSpPr>
          <p:cNvPr id="17" name="TextBox 16"/>
          <p:cNvSpPr txBox="1"/>
          <p:nvPr/>
        </p:nvSpPr>
        <p:spPr>
          <a:xfrm>
            <a:off x="6857030" y="4196100"/>
            <a:ext cx="4670588" cy="2246769"/>
          </a:xfrm>
          <a:prstGeom prst="rect">
            <a:avLst/>
          </a:prstGeom>
          <a:noFill/>
        </p:spPr>
        <p:txBody>
          <a:bodyPr wrap="square" rtlCol="0">
            <a:spAutoFit/>
          </a:bodyPr>
          <a:lstStyle/>
          <a:p>
            <a:pPr algn="just"/>
            <a:r>
              <a:rPr lang="id-ID" sz="2000" dirty="0">
                <a:effectLst/>
                <a:latin typeface="Arial" panose="020B0604020202020204" pitchFamily="34" charset="0"/>
                <a:ea typeface="Times New Roman" panose="02020603050405020304" pitchFamily="18" charset="0"/>
                <a:cs typeface="Arial" panose="020B0604020202020204" pitchFamily="34" charset="0"/>
              </a:rPr>
              <a:t>diperuntukkan bagi </a:t>
            </a:r>
            <a:r>
              <a:rPr lang="en-US" sz="2000" dirty="0">
                <a:effectLst/>
                <a:latin typeface="Arial" panose="020B0604020202020204" pitchFamily="34" charset="0"/>
                <a:ea typeface="Times New Roman" panose="02020603050405020304" pitchFamily="18" charset="0"/>
                <a:cs typeface="Arial" panose="020B0604020202020204" pitchFamily="34" charset="0"/>
              </a:rPr>
              <a:t>CPDB </a:t>
            </a:r>
            <a:r>
              <a:rPr lang="id-ID" sz="2000" dirty="0">
                <a:effectLst/>
                <a:latin typeface="Arial" panose="020B0604020202020204" pitchFamily="34" charset="0"/>
                <a:ea typeface="Times New Roman" panose="02020603050405020304" pitchFamily="18" charset="0"/>
                <a:cs typeface="Arial" panose="020B0604020202020204" pitchFamily="34" charset="0"/>
              </a:rPr>
              <a:t>yang berasal dari semua kelurahan di wilayah Kota Madiun dengan dibagi rata/proporsional sejumlah kelurahan di Kota Madiun dengan mempertimbangkan dan memprioritaskan jarak terdekat tempat tinggal ke Sekolah</a:t>
            </a:r>
            <a:endParaRPr lang="en-US" sz="2000" dirty="0">
              <a:solidFill>
                <a:schemeClr val="tx2">
                  <a:lumMod val="50000"/>
                </a:schemeClr>
              </a:solidFill>
              <a:latin typeface="Arial" panose="020B0604020202020204" pitchFamily="34" charset="0"/>
              <a:cs typeface="Arial" pitchFamily="34" charset="0"/>
            </a:endParaRPr>
          </a:p>
        </p:txBody>
      </p:sp>
      <p:grpSp>
        <p:nvGrpSpPr>
          <p:cNvPr id="18" name="Group 17"/>
          <p:cNvGrpSpPr/>
          <p:nvPr/>
        </p:nvGrpSpPr>
        <p:grpSpPr>
          <a:xfrm>
            <a:off x="8964761" y="6750645"/>
            <a:ext cx="2562857" cy="589215"/>
            <a:chOff x="2519327" y="5475944"/>
            <a:chExt cx="3815685" cy="877247"/>
          </a:xfrm>
        </p:grpSpPr>
        <p:pic>
          <p:nvPicPr>
            <p:cNvPr id="19" name="Pictur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20" name="Picture 19"/>
            <p:cNvPicPr>
              <a:picLocks noChangeAspect="1"/>
            </p:cNvPicPr>
            <p:nvPr/>
          </p:nvPicPr>
          <p:blipFill rotWithShape="1">
            <a:blip r:embed="rId8"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21"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064079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34" y="1943"/>
            <a:ext cx="11878293" cy="7738707"/>
          </a:xfrm>
          <a:prstGeom prst="rect">
            <a:avLst/>
          </a:prstGeom>
        </p:spPr>
      </p:pic>
      <p:sp>
        <p:nvSpPr>
          <p:cNvPr id="5" name="TextBox 4"/>
          <p:cNvSpPr txBox="1"/>
          <p:nvPr/>
        </p:nvSpPr>
        <p:spPr>
          <a:xfrm>
            <a:off x="580804" y="469106"/>
            <a:ext cx="9841710" cy="1384995"/>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800" dirty="0">
                <a:solidFill>
                  <a:schemeClr val="tx1"/>
                </a:solidFill>
                <a:latin typeface="Arial Black" pitchFamily="34" charset="0"/>
              </a:rPr>
              <a:t>REKOM ANAK PEGAWAI PEMKOT, TNI, ASN TNI, POLRI, ASN POLRI, ASN KEJARI MADIUN, ASN PN KOTA MADIUN</a:t>
            </a:r>
          </a:p>
        </p:txBody>
      </p:sp>
      <p:grpSp>
        <p:nvGrpSpPr>
          <p:cNvPr id="11" name="Group 10"/>
          <p:cNvGrpSpPr/>
          <p:nvPr/>
        </p:nvGrpSpPr>
        <p:grpSpPr>
          <a:xfrm>
            <a:off x="9180785" y="6881510"/>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8" y="2100897"/>
            <a:ext cx="10084263" cy="3785652"/>
          </a:xfrm>
          <a:prstGeom prst="rect">
            <a:avLst/>
          </a:prstGeom>
          <a:solidFill>
            <a:schemeClr val="bg1"/>
          </a:solidFill>
        </p:spPr>
        <p:txBody>
          <a:bodyPr wrap="square" rtlCol="0">
            <a:spAutoFit/>
          </a:bodyPr>
          <a:lstStyle/>
          <a:p>
            <a:pPr marL="0" lvl="4" algn="just"/>
            <a:r>
              <a:rPr lang="en-US" sz="2400" dirty="0" err="1">
                <a:latin typeface="Arial" panose="020B0604020202020204" pitchFamily="34" charset="0"/>
                <a:ea typeface="Times New Roman" panose="02020603050405020304" pitchFamily="18" charset="0"/>
                <a:cs typeface="Arial" panose="020B0604020202020204" pitchFamily="34" charset="0"/>
              </a:rPr>
              <a:t>Persyaratan</a:t>
            </a:r>
            <a:r>
              <a:rPr lang="en-US" sz="2400" dirty="0">
                <a:latin typeface="Arial" panose="020B0604020202020204" pitchFamily="34" charset="0"/>
                <a:ea typeface="Times New Roman" panose="02020603050405020304" pitchFamily="18" charset="0"/>
                <a:cs typeface="Arial" panose="020B0604020202020204" pitchFamily="34" charset="0"/>
              </a:rPr>
              <a:t>:</a:t>
            </a:r>
          </a:p>
          <a:p>
            <a:pPr marL="457200" lvl="4" indent="-457200" algn="just"/>
            <a:r>
              <a:rPr lang="en-US" sz="2400" dirty="0">
                <a:effectLst/>
                <a:latin typeface="Arial" panose="020B0604020202020204" pitchFamily="34" charset="0"/>
                <a:ea typeface="Times New Roman" panose="02020603050405020304" pitchFamily="18" charset="0"/>
                <a:cs typeface="Arial" panose="020B0604020202020204" pitchFamily="34" charset="0"/>
              </a:rPr>
              <a:t>1.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masa kerja di Kota Madiun lebih dari 1 (satu) tahun terhitung tanggal 10 Juni 2024, kecuali untuk Pegawai Pemerintah Kota Madiun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a:p>
            <a:pPr marL="457200" lvl="4" indent="-457200" algn="just">
              <a:buAutoNum type="arabicPeriod" startAt="2"/>
            </a:pP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surat keterangan dari pimpinan tertinggi instansi tempat bekerja</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p>
          <a:p>
            <a:pPr marL="457200" lvl="4" indent="-457200" algn="just">
              <a:buAutoNum type="arabicPeriod" startAt="2"/>
            </a:pPr>
            <a:r>
              <a:rPr lang="id-ID" sz="2400" dirty="0">
                <a:effectLst/>
                <a:latin typeface="Arial" panose="020B0604020202020204" pitchFamily="34" charset="0"/>
                <a:ea typeface="Times New Roman" panose="02020603050405020304" pitchFamily="18" charset="0"/>
                <a:cs typeface="Arial" panose="020B0604020202020204" pitchFamily="34" charset="0"/>
              </a:rPr>
              <a:t>Surat Keputusan Penugasan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457200" lvl="4" indent="-457200" algn="just">
              <a:buAutoNum type="arabicPeriod" startAt="2"/>
            </a:pPr>
            <a:r>
              <a:rPr lang="id-ID" sz="2400" dirty="0">
                <a:effectLst/>
                <a:latin typeface="Arial" panose="020B0604020202020204" pitchFamily="34" charset="0"/>
                <a:ea typeface="Times New Roman" panose="02020603050405020304" pitchFamily="18" charset="0"/>
                <a:cs typeface="Arial" panose="020B0604020202020204" pitchFamily="34" charset="0"/>
              </a:rPr>
              <a:t>Surat Perintah Tugas atau yang dipersamakan;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2"/>
            </a:pPr>
            <a:r>
              <a:rPr lang="id-ID" sz="2400" dirty="0">
                <a:effectLst/>
                <a:latin typeface="Arial" panose="020B0604020202020204" pitchFamily="34" charset="0"/>
                <a:ea typeface="Times New Roman" panose="02020603050405020304" pitchFamily="18" charset="0"/>
                <a:cs typeface="Arial" panose="020B0604020202020204" pitchFamily="34" charset="0"/>
              </a:rPr>
              <a:t>kartu keluarga; </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2"/>
            </a:pPr>
            <a:r>
              <a:rPr lang="id-ID" sz="2400" dirty="0">
                <a:effectLst/>
                <a:latin typeface="Arial" panose="020B0604020202020204" pitchFamily="34" charset="0"/>
                <a:ea typeface="Times New Roman" panose="02020603050405020304" pitchFamily="18" charset="0"/>
                <a:cs typeface="Arial" panose="020B0604020202020204" pitchFamily="34" charset="0"/>
              </a:rPr>
              <a:t>calon peserta didik baru lulusan Sekolah Dasar/Madrasah </a:t>
            </a:r>
            <a:r>
              <a:rPr lang="id-ID" sz="2400" dirty="0" err="1">
                <a:effectLst/>
                <a:latin typeface="Arial" panose="020B0604020202020204" pitchFamily="34" charset="0"/>
                <a:ea typeface="Times New Roman" panose="02020603050405020304" pitchFamily="18" charset="0"/>
                <a:cs typeface="Arial" panose="020B0604020202020204" pitchFamily="34" charset="0"/>
              </a:rPr>
              <a:t>Ibtidaiyah</a:t>
            </a:r>
            <a:r>
              <a:rPr lang="id-ID" sz="2400" dirty="0">
                <a:effectLst/>
                <a:latin typeface="Arial" panose="020B0604020202020204" pitchFamily="34" charset="0"/>
                <a:ea typeface="Times New Roman" panose="02020603050405020304" pitchFamily="18" charset="0"/>
                <a:cs typeface="Arial" panose="020B0604020202020204" pitchFamily="34" charset="0"/>
              </a:rPr>
              <a:t> Kota Madiun; dan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2"/>
            </a:pPr>
            <a:r>
              <a:rPr lang="id-ID" sz="2400" dirty="0">
                <a:effectLst/>
                <a:latin typeface="Arial" panose="020B0604020202020204" pitchFamily="34" charset="0"/>
                <a:ea typeface="Times New Roman" panose="02020603050405020304" pitchFamily="18" charset="0"/>
                <a:cs typeface="Arial" panose="020B0604020202020204" pitchFamily="34" charset="0"/>
              </a:rPr>
              <a:t>pernyataan secara elektronik pada laman PPDB.</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53782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34" y="1943"/>
            <a:ext cx="11878293" cy="7738707"/>
          </a:xfrm>
          <a:prstGeom prst="rect">
            <a:avLst/>
          </a:prstGeom>
        </p:spPr>
      </p:pic>
      <p:sp>
        <p:nvSpPr>
          <p:cNvPr id="5" name="TextBox 4"/>
          <p:cNvSpPr txBox="1"/>
          <p:nvPr/>
        </p:nvSpPr>
        <p:spPr>
          <a:xfrm>
            <a:off x="828205" y="557957"/>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800" dirty="0">
                <a:solidFill>
                  <a:schemeClr val="tx1"/>
                </a:solidFill>
                <a:latin typeface="Arial Black" pitchFamily="34" charset="0"/>
              </a:rPr>
              <a:t>PERNYATAAN ORTU/WALI </a:t>
            </a:r>
          </a:p>
        </p:txBody>
      </p:sp>
      <p:grpSp>
        <p:nvGrpSpPr>
          <p:cNvPr id="11" name="Group 10"/>
          <p:cNvGrpSpPr/>
          <p:nvPr/>
        </p:nvGrpSpPr>
        <p:grpSpPr>
          <a:xfrm>
            <a:off x="9180785" y="6881510"/>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8" y="1350045"/>
            <a:ext cx="10084263" cy="5401479"/>
          </a:xfrm>
          <a:prstGeom prst="rect">
            <a:avLst/>
          </a:prstGeom>
          <a:solidFill>
            <a:schemeClr val="bg1"/>
          </a:solidFill>
        </p:spPr>
        <p:txBody>
          <a:bodyPr wrap="square" rtlCol="0">
            <a:spAutoFit/>
          </a:bodyPr>
          <a:lstStyle/>
          <a:p>
            <a:pPr marL="0" lvl="4" algn="just"/>
            <a:r>
              <a:rPr lang="en-US" sz="2300" dirty="0">
                <a:effectLst/>
                <a:latin typeface="Arial" panose="020B0604020202020204" pitchFamily="34" charset="0"/>
                <a:ea typeface="Times New Roman" panose="02020603050405020304" pitchFamily="18" charset="0"/>
                <a:cs typeface="Arial" panose="020B0604020202020204" pitchFamily="34" charset="0"/>
              </a:rPr>
              <a:t>Pada </a:t>
            </a:r>
            <a:r>
              <a:rPr lang="en-US" sz="2300" dirty="0" err="1">
                <a:effectLst/>
                <a:latin typeface="Arial" panose="020B0604020202020204" pitchFamily="34" charset="0"/>
                <a:ea typeface="Times New Roman" panose="02020603050405020304" pitchFamily="18" charset="0"/>
                <a:cs typeface="Arial" panose="020B0604020202020204" pitchFamily="34" charset="0"/>
              </a:rPr>
              <a:t>saat</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pembuatan</a:t>
            </a:r>
            <a:r>
              <a:rPr lang="en-US" sz="2300" dirty="0">
                <a:effectLst/>
                <a:latin typeface="Arial" panose="020B0604020202020204" pitchFamily="34" charset="0"/>
                <a:ea typeface="Times New Roman" panose="02020603050405020304" pitchFamily="18" charset="0"/>
                <a:cs typeface="Arial" panose="020B0604020202020204" pitchFamily="34" charset="0"/>
              </a:rPr>
              <a:t> PIN dan/</a:t>
            </a:r>
            <a:r>
              <a:rPr lang="en-US" sz="2300" dirty="0" err="1">
                <a:effectLst/>
                <a:latin typeface="Arial" panose="020B0604020202020204" pitchFamily="34" charset="0"/>
                <a:ea typeface="Times New Roman" panose="02020603050405020304" pitchFamily="18" charset="0"/>
                <a:cs typeface="Arial" panose="020B0604020202020204" pitchFamily="34" charset="0"/>
              </a:rPr>
              <a:t>atau</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permohonan</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latin typeface="Arial" panose="020B0604020202020204" pitchFamily="34" charset="0"/>
                <a:ea typeface="Times New Roman" panose="02020603050405020304" pitchFamily="18" charset="0"/>
                <a:cs typeface="Arial" panose="020B0604020202020204" pitchFamily="34" charset="0"/>
              </a:rPr>
              <a:t>r</a:t>
            </a:r>
            <a:r>
              <a:rPr lang="en-US" sz="2300" dirty="0" err="1">
                <a:effectLst/>
                <a:latin typeface="Arial" panose="020B0604020202020204" pitchFamily="34" charset="0"/>
                <a:ea typeface="Times New Roman" panose="02020603050405020304" pitchFamily="18" charset="0"/>
                <a:cs typeface="Arial" panose="020B0604020202020204" pitchFamily="34" charset="0"/>
              </a:rPr>
              <a:t>ekom</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jalur</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US" sz="2300" dirty="0">
                <a:effectLst/>
                <a:latin typeface="Arial" panose="020B0604020202020204" pitchFamily="34" charset="0"/>
                <a:ea typeface="Times New Roman" panose="02020603050405020304" pitchFamily="18" charset="0"/>
                <a:cs typeface="Arial" panose="020B0604020202020204" pitchFamily="34" charset="0"/>
              </a:rPr>
              <a:t>, orang </a:t>
            </a:r>
            <a:r>
              <a:rPr lang="en-US" sz="2300" dirty="0" err="1">
                <a:effectLst/>
                <a:latin typeface="Arial" panose="020B0604020202020204" pitchFamily="34" charset="0"/>
                <a:ea typeface="Times New Roman" panose="02020603050405020304" pitchFamily="18" charset="0"/>
                <a:cs typeface="Arial" panose="020B0604020202020204" pitchFamily="34" charset="0"/>
              </a:rPr>
              <a:t>tua</a:t>
            </a:r>
            <a:r>
              <a:rPr lang="en-US" sz="2300" dirty="0">
                <a:effectLst/>
                <a:latin typeface="Arial" panose="020B0604020202020204" pitchFamily="34" charset="0"/>
                <a:ea typeface="Times New Roman" panose="02020603050405020304" pitchFamily="18" charset="0"/>
                <a:cs typeface="Arial" panose="020B0604020202020204" pitchFamily="34" charset="0"/>
              </a:rPr>
              <a:t>/</a:t>
            </a:r>
            <a:r>
              <a:rPr lang="en-US" sz="2300" dirty="0" err="1">
                <a:effectLst/>
                <a:latin typeface="Arial" panose="020B0604020202020204" pitchFamily="34" charset="0"/>
                <a:ea typeface="Times New Roman" panose="02020603050405020304" pitchFamily="18" charset="0"/>
                <a:cs typeface="Arial" panose="020B0604020202020204" pitchFamily="34" charset="0"/>
              </a:rPr>
              <a:t>wali</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menyetujui</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pernyataan</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secara</a:t>
            </a:r>
            <a:r>
              <a:rPr lang="en-US" sz="2300" dirty="0">
                <a:effectLst/>
                <a:latin typeface="Arial" panose="020B0604020202020204" pitchFamily="34" charset="0"/>
                <a:ea typeface="Times New Roman" panose="02020603050405020304" pitchFamily="18" charset="0"/>
                <a:cs typeface="Arial" panose="020B0604020202020204" pitchFamily="34" charset="0"/>
              </a:rPr>
              <a:t> </a:t>
            </a:r>
            <a:r>
              <a:rPr lang="en-US" sz="2300" dirty="0" err="1">
                <a:effectLst/>
                <a:latin typeface="Arial" panose="020B0604020202020204" pitchFamily="34" charset="0"/>
                <a:ea typeface="Times New Roman" panose="02020603050405020304" pitchFamily="18" charset="0"/>
                <a:cs typeface="Arial" panose="020B0604020202020204" pitchFamily="34" charset="0"/>
              </a:rPr>
              <a:t>elektroni</a:t>
            </a:r>
            <a:r>
              <a:rPr lang="en-US" sz="2300" dirty="0" err="1">
                <a:latin typeface="Arial" panose="020B0604020202020204" pitchFamily="34" charset="0"/>
                <a:ea typeface="Times New Roman" panose="02020603050405020304" pitchFamily="18" charset="0"/>
                <a:cs typeface="Arial" panose="020B0604020202020204" pitchFamily="34" charset="0"/>
              </a:rPr>
              <a:t>k</a:t>
            </a:r>
            <a:r>
              <a:rPr lang="en-US" sz="2300" dirty="0">
                <a:latin typeface="Arial" panose="020B0604020202020204" pitchFamily="34" charset="0"/>
                <a:ea typeface="Times New Roman" panose="02020603050405020304" pitchFamily="18" charset="0"/>
                <a:cs typeface="Arial" panose="020B0604020202020204" pitchFamily="34" charset="0"/>
              </a:rPr>
              <a:t> pada </a:t>
            </a:r>
            <a:r>
              <a:rPr lang="en-US" sz="2300" dirty="0" err="1">
                <a:latin typeface="Arial" panose="020B0604020202020204" pitchFamily="34" charset="0"/>
                <a:ea typeface="Times New Roman" panose="02020603050405020304" pitchFamily="18" charset="0"/>
                <a:cs typeface="Arial" panose="020B0604020202020204" pitchFamily="34" charset="0"/>
              </a:rPr>
              <a:t>laman</a:t>
            </a:r>
            <a:r>
              <a:rPr lang="en-US" sz="2300" dirty="0">
                <a:latin typeface="Arial" panose="020B0604020202020204" pitchFamily="34" charset="0"/>
                <a:ea typeface="Times New Roman" panose="02020603050405020304" pitchFamily="18" charset="0"/>
                <a:cs typeface="Arial" panose="020B0604020202020204" pitchFamily="34" charset="0"/>
              </a:rPr>
              <a:t> PPDB yang </a:t>
            </a:r>
            <a:r>
              <a:rPr lang="en-US" sz="2300" dirty="0" err="1">
                <a:latin typeface="Arial" panose="020B0604020202020204" pitchFamily="34" charset="0"/>
                <a:ea typeface="Times New Roman" panose="02020603050405020304" pitchFamily="18" charset="0"/>
                <a:cs typeface="Arial" panose="020B0604020202020204" pitchFamily="34" charset="0"/>
              </a:rPr>
              <a:t>menyatakan</a:t>
            </a:r>
            <a:r>
              <a:rPr lang="en-US" sz="2300" dirty="0">
                <a:latin typeface="Arial" panose="020B0604020202020204" pitchFamily="34" charset="0"/>
                <a:ea typeface="Times New Roman" panose="02020603050405020304" pitchFamily="18" charset="0"/>
                <a:cs typeface="Arial" panose="020B0604020202020204" pitchFamily="34" charset="0"/>
              </a:rPr>
              <a:t> </a:t>
            </a:r>
            <a:r>
              <a:rPr lang="en-US" sz="2300" dirty="0" err="1">
                <a:latin typeface="Arial" panose="020B0604020202020204" pitchFamily="34" charset="0"/>
                <a:ea typeface="Times New Roman" panose="02020603050405020304" pitchFamily="18" charset="0"/>
                <a:cs typeface="Arial" panose="020B0604020202020204" pitchFamily="34" charset="0"/>
              </a:rPr>
              <a:t>bahwa</a:t>
            </a:r>
            <a:r>
              <a:rPr lang="en-US" sz="2300" dirty="0">
                <a:latin typeface="Arial" panose="020B0604020202020204" pitchFamily="34" charset="0"/>
                <a:ea typeface="Times New Roman" panose="02020603050405020304" pitchFamily="18" charset="0"/>
                <a:cs typeface="Arial" panose="020B0604020202020204" pitchFamily="34" charset="0"/>
              </a:rPr>
              <a:t>:</a:t>
            </a:r>
          </a:p>
          <a:p>
            <a:pPr marL="522288" lvl="6" indent="-457200" algn="just">
              <a:buFont typeface="+mj-lt"/>
              <a:buAutoNum type="alphaLcParenR"/>
            </a:pPr>
            <a:r>
              <a:rPr lang="id-ID" sz="2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alamat yang tercantum pada Kartu Keluarga (KK) adalah alamat tempat tinggal calon peserta didik saat ini;</a:t>
            </a:r>
            <a:endParaRPr lang="id-ID" sz="2300" dirty="0">
              <a:effectLst/>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seluruh dokumen persyaratan yang disampaikan adalah benar sesuai keterangan yang tercantum dalam dokumen yang digunakan;</a:t>
            </a:r>
            <a:endParaRPr lang="id-ID" sz="2300" dirty="0">
              <a:effectLst/>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effectLst/>
                <a:latin typeface="Arial" panose="020B0604020202020204" pitchFamily="34" charset="0"/>
                <a:ea typeface="Times New Roman" panose="02020603050405020304" pitchFamily="18" charset="0"/>
                <a:cs typeface="Arial" panose="020B0604020202020204" pitchFamily="34" charset="0"/>
              </a:rPr>
              <a:t>semua dokumen yang disampaikan sifatnya otentik dan dapat dibuktikan keasliannya sesuai dengan ketentuan peraturan perundang-undangan;</a:t>
            </a:r>
            <a:endParaRPr lang="en-US" sz="2300" dirty="0">
              <a:latin typeface="Arial" panose="020B0604020202020204" pitchFamily="34" charset="0"/>
              <a:ea typeface="Times New Roman" panose="02020603050405020304" pitchFamily="18" charset="0"/>
              <a:cs typeface="Arial" panose="020B0604020202020204" pitchFamily="34" charset="0"/>
            </a:endParaRPr>
          </a:p>
          <a:p>
            <a:pPr marL="522288" lvl="6" indent="-457200" algn="just">
              <a:buFont typeface="+mj-lt"/>
              <a:buAutoNum type="alphaLcParenR"/>
            </a:pPr>
            <a:r>
              <a:rPr lang="id-ID" sz="2300" dirty="0">
                <a:effectLst/>
                <a:latin typeface="Arial" panose="020B0604020202020204" pitchFamily="34" charset="0"/>
                <a:ea typeface="Times New Roman" panose="02020603050405020304" pitchFamily="18" charset="0"/>
                <a:cs typeface="Arial" panose="020B0604020202020204" pitchFamily="34" charset="0"/>
              </a:rPr>
              <a:t>jika dokumen yang disampaikan ternyata suatu saat terbukti palsu atau keterangan yang disampaikan tidak sesuai dengan ketentuan yang </a:t>
            </a:r>
            <a:r>
              <a:rPr lang="id-ID" sz="2300" dirty="0" err="1">
                <a:effectLst/>
                <a:latin typeface="Arial" panose="020B0604020202020204" pitchFamily="34" charset="0"/>
                <a:ea typeface="Times New Roman" panose="02020603050405020304" pitchFamily="18" charset="0"/>
                <a:cs typeface="Arial" panose="020B0604020202020204" pitchFamily="34" charset="0"/>
              </a:rPr>
              <a:t>dipersyaratkan</a:t>
            </a:r>
            <a:r>
              <a:rPr lang="id-ID" sz="2300" dirty="0">
                <a:effectLst/>
                <a:latin typeface="Arial" panose="020B0604020202020204" pitchFamily="34" charset="0"/>
                <a:ea typeface="Times New Roman" panose="02020603050405020304" pitchFamily="18" charset="0"/>
                <a:cs typeface="Arial" panose="020B0604020202020204" pitchFamily="34" charset="0"/>
              </a:rPr>
              <a:t>, maka saya bersedia diproses sesuai dengan ketentuan hukum yang berlaku dan menerima pembatalan atas penetapan diterimanya anak saya sebagai peserta didik baru;</a:t>
            </a:r>
            <a:endParaRPr lang="en-US" sz="23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72664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733424" y="552105"/>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tx2">
                    <a:lumMod val="75000"/>
                  </a:schemeClr>
                </a:solidFill>
                <a:latin typeface="Arial Black" pitchFamily="34" charset="0"/>
              </a:rPr>
              <a:t>TATA CARA PENDAFTARAN SMP</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487666"/>
            <a:ext cx="9649072" cy="5262979"/>
          </a:xfrm>
          <a:prstGeom prst="rect">
            <a:avLst/>
          </a:prstGeom>
          <a:solidFill>
            <a:schemeClr val="bg1"/>
          </a:solidFill>
        </p:spPr>
        <p:txBody>
          <a:bodyPr wrap="square" rtlCol="0">
            <a:spAutoFit/>
          </a:bodyPr>
          <a:lstStyle/>
          <a:p>
            <a:pPr marL="457200" lvl="4" indent="-457200" algn="just">
              <a:buAutoNum type="arabicPeriod"/>
            </a:pPr>
            <a:r>
              <a:rPr lang="id-ID" sz="2400" dirty="0">
                <a:effectLst/>
                <a:latin typeface="Arial" panose="020B0604020202020204" pitchFamily="34" charset="0"/>
                <a:ea typeface="Times New Roman" panose="02020603050405020304" pitchFamily="18" charset="0"/>
                <a:cs typeface="Arial" panose="020B0604020202020204" pitchFamily="34" charset="0"/>
              </a:rPr>
              <a:t>pendaftaran dilakukan secara mandiri oleh orang tua/wali peserta didik bersama calon peserta didik baru secara daring pada laman PPDB Kota Madiun dengan menggunakan PIN yang diperoleh dari SD/MI asal</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a:pPr>
            <a:endParaRPr lang="en-US" sz="2400" dirty="0">
              <a:solidFill>
                <a:schemeClr val="tx2">
                  <a:lumMod val="50000"/>
                </a:schemeClr>
              </a:solidFill>
              <a:latin typeface="Arial" panose="020B0604020202020204" pitchFamily="34" charset="0"/>
              <a:cs typeface="Arial" panose="020B0604020202020204" pitchFamily="34" charset="0"/>
            </a:endParaRPr>
          </a:p>
          <a:p>
            <a:pPr marL="457200" lvl="4" indent="-457200" algn="just">
              <a:buAutoNum type="arabicPeriod"/>
            </a:pPr>
            <a:r>
              <a:rPr lang="id-ID" sz="2400" dirty="0">
                <a:effectLst/>
                <a:latin typeface="Arial" panose="020B0604020202020204" pitchFamily="34" charset="0"/>
                <a:ea typeface="Times New Roman" panose="02020603050405020304" pitchFamily="18" charset="0"/>
                <a:cs typeface="Arial" panose="020B0604020202020204" pitchFamily="34" charset="0"/>
              </a:rPr>
              <a:t>pendaftaran calon peserta didik baru yang berasal dari sekolah luar Kota M</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adiun langsung ke SMP yang dituju dengan menyerahkan berkas dan kelengkapan lain sesuai persyaratan yang ditentukan</a:t>
            </a:r>
            <a:endParaRPr lang="en-US" sz="2400" dirty="0">
              <a:solidFill>
                <a:schemeClr val="tx2">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a:pPr>
            <a:endParaRPr lang="en-US" sz="2400" dirty="0">
              <a:solidFill>
                <a:schemeClr val="tx2">
                  <a:lumMod val="50000"/>
                </a:schemeClr>
              </a:solidFill>
              <a:latin typeface="Arial" panose="020B0604020202020204" pitchFamily="34" charset="0"/>
              <a:cs typeface="Arial" panose="020B0604020202020204" pitchFamily="34" charset="0"/>
            </a:endParaRPr>
          </a:p>
          <a:p>
            <a:pPr marL="457200" lvl="4" indent="-457200" algn="just">
              <a:buAutoNum type="arabicPeriod"/>
            </a:pP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 peserta didik baru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wajib</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memilih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paling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sedikit</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(dua)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 paling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banyak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tiga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satu</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kelompok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pilihan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endParaRPr lang="en-US" sz="2400" dirty="0">
              <a:solidFill>
                <a:schemeClr val="tx2">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0" lvl="4" algn="just"/>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381935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err="1">
                <a:solidFill>
                  <a:schemeClr val="bg1"/>
                </a:solidFill>
                <a:latin typeface="Arial Black" pitchFamily="34" charset="0"/>
              </a:rPr>
              <a:t>Ketentuan</a:t>
            </a:r>
            <a:r>
              <a:rPr lang="en-US" sz="2800" dirty="0">
                <a:solidFill>
                  <a:schemeClr val="bg1"/>
                </a:solidFill>
                <a:latin typeface="Arial Black" pitchFamily="34" charset="0"/>
              </a:rPr>
              <a:t> </a:t>
            </a:r>
            <a:r>
              <a:rPr lang="en-US" sz="2800" dirty="0" err="1">
                <a:solidFill>
                  <a:schemeClr val="bg1"/>
                </a:solidFill>
                <a:latin typeface="Arial Black" pitchFamily="34" charset="0"/>
              </a:rPr>
              <a:t>Umum</a:t>
            </a:r>
            <a:endParaRPr lang="en-US" sz="2800" dirty="0">
              <a:solidFill>
                <a:schemeClr val="bg1"/>
              </a:solidFill>
              <a:latin typeface="Arial Black" pitchFamily="34" charset="0"/>
            </a:endParaRPr>
          </a:p>
        </p:txBody>
      </p:sp>
      <p:sp>
        <p:nvSpPr>
          <p:cNvPr id="6" name="TextBox 5"/>
          <p:cNvSpPr txBox="1"/>
          <p:nvPr/>
        </p:nvSpPr>
        <p:spPr>
          <a:xfrm>
            <a:off x="828205" y="1494061"/>
            <a:ext cx="9614036" cy="5262979"/>
          </a:xfrm>
          <a:prstGeom prst="rect">
            <a:avLst/>
          </a:prstGeom>
          <a:noFill/>
        </p:spPr>
        <p:txBody>
          <a:bodyPr wrap="square" rtlCol="0">
            <a:spAutoFit/>
          </a:bodyPr>
          <a:lstStyle/>
          <a:p>
            <a:pPr marL="508000" lvl="2" indent="-508000" algn="just"/>
            <a:r>
              <a:rPr lang="en-US" sz="2400" dirty="0">
                <a:latin typeface="Arial" panose="020B0604020202020204" pitchFamily="34" charset="0"/>
                <a:ea typeface="Bookman Old Style" panose="02050604050505020204" pitchFamily="18" charset="0"/>
                <a:cs typeface="Arial" panose="020B0604020202020204" pitchFamily="34" charset="0"/>
              </a:rPr>
              <a:t>3.	</a:t>
            </a:r>
            <a:r>
              <a:rPr lang="en-US" sz="2400" dirty="0">
                <a:effectLst/>
                <a:latin typeface="Arial" panose="020B0604020202020204" pitchFamily="34" charset="0"/>
                <a:ea typeface="Bookman Old Style" panose="02050604050505020204" pitchFamily="18" charset="0"/>
                <a:cs typeface="Arial" panose="020B0604020202020204" pitchFamily="34" charset="0"/>
              </a:rPr>
              <a:t>Wali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adalah</a:t>
            </a:r>
            <a:r>
              <a:rPr lang="en-US" sz="2400" dirty="0">
                <a:effectLst/>
                <a:latin typeface="Arial" panose="020B0604020202020204" pitchFamily="34" charset="0"/>
                <a:ea typeface="Bookman Old Style" panose="02050604050505020204" pitchFamily="18" charset="0"/>
                <a:cs typeface="Arial" panose="020B0604020202020204" pitchFamily="34" charset="0"/>
              </a:rPr>
              <a:t> orang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atau</a:t>
            </a:r>
            <a:r>
              <a:rPr lang="en-US" sz="2400" dirty="0">
                <a:effectLst/>
                <a:latin typeface="Arial" panose="020B0604020202020204" pitchFamily="34" charset="0"/>
                <a:ea typeface="Bookman Old Style" panose="02050604050505020204" pitchFamily="18" charset="0"/>
                <a:cs typeface="Arial" panose="020B0604020202020204" pitchFamily="34" charset="0"/>
              </a:rPr>
              <a:t> badan yang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dalam</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kenyataannya</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menjalankan</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kekuasaan</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asuh</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sebagai</a:t>
            </a:r>
            <a:r>
              <a:rPr lang="en-US" sz="2400" dirty="0">
                <a:effectLst/>
                <a:latin typeface="Arial" panose="020B0604020202020204" pitchFamily="34" charset="0"/>
                <a:ea typeface="Bookman Old Style" panose="02050604050505020204" pitchFamily="18" charset="0"/>
                <a:cs typeface="Arial" panose="020B0604020202020204" pitchFamily="34" charset="0"/>
              </a:rPr>
              <a:t> orang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tua</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terhadap</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anak</a:t>
            </a:r>
            <a:r>
              <a:rPr lang="en-US" sz="2400" dirty="0">
                <a:effectLst/>
                <a:latin typeface="Arial" panose="020B0604020202020204" pitchFamily="34" charset="0"/>
                <a:ea typeface="Bookman Old Style" panose="02050604050505020204" pitchFamily="18" charset="0"/>
                <a:cs typeface="Arial" panose="020B0604020202020204" pitchFamily="34" charset="0"/>
              </a:rPr>
              <a:t>, dan/</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atau</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nama</a:t>
            </a:r>
            <a:r>
              <a:rPr lang="en-US" sz="2400" dirty="0">
                <a:effectLst/>
                <a:latin typeface="Arial" panose="020B0604020202020204" pitchFamily="34" charset="0"/>
                <a:ea typeface="Bookman Old Style" panose="02050604050505020204" pitchFamily="18" charset="0"/>
                <a:cs typeface="Arial" panose="020B0604020202020204" pitchFamily="34" charset="0"/>
              </a:rPr>
              <a:t> orang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atau</a:t>
            </a:r>
            <a:r>
              <a:rPr lang="en-US" sz="2400" dirty="0">
                <a:effectLst/>
                <a:latin typeface="Arial" panose="020B0604020202020204" pitchFamily="34" charset="0"/>
                <a:ea typeface="Bookman Old Style" panose="02050604050505020204" pitchFamily="18" charset="0"/>
                <a:cs typeface="Arial" panose="020B0604020202020204" pitchFamily="34" charset="0"/>
              </a:rPr>
              <a:t> badan yang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tercantum</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dalam</a:t>
            </a:r>
            <a:r>
              <a:rPr lang="en-US" sz="2400" dirty="0">
                <a:effectLst/>
                <a:latin typeface="Arial" panose="020B0604020202020204" pitchFamily="34" charset="0"/>
                <a:ea typeface="Bookman Old Style" panose="02050604050505020204" pitchFamily="18" charset="0"/>
                <a:cs typeface="Arial" panose="020B0604020202020204" pitchFamily="34" charset="0"/>
              </a:rPr>
              <a:t> </a:t>
            </a:r>
            <a:r>
              <a:rPr lang="en-US" sz="2400" dirty="0" err="1">
                <a:effectLst/>
                <a:latin typeface="Arial" panose="020B0604020202020204" pitchFamily="34" charset="0"/>
                <a:ea typeface="Bookman Old Style" panose="02050604050505020204" pitchFamily="18" charset="0"/>
                <a:cs typeface="Arial" panose="020B0604020202020204" pitchFamily="34" charset="0"/>
              </a:rPr>
              <a:t>rapor</a:t>
            </a:r>
            <a:r>
              <a:rPr lang="en-US" sz="2400" dirty="0">
                <a:effectLst/>
                <a:latin typeface="Arial" panose="020B0604020202020204" pitchFamily="34" charset="0"/>
                <a:ea typeface="Bookman Old Style" panose="02050604050505020204" pitchFamily="18" charset="0"/>
                <a:cs typeface="Arial" panose="020B0604020202020204" pitchFamily="34" charset="0"/>
              </a:rPr>
              <a:t>.</a:t>
            </a:r>
          </a:p>
          <a:p>
            <a:pPr marL="509588" lvl="2" indent="-509588" algn="just">
              <a:buFont typeface="+mj-lt"/>
              <a:buAutoNum type="arabi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2" indent="-457200" algn="just"/>
            <a:r>
              <a:rPr lang="en-US" sz="2400" dirty="0">
                <a:latin typeface="Arial" panose="020B0604020202020204" pitchFamily="34" charset="0"/>
                <a:ea typeface="Times New Roman" panose="02020603050405020304" pitchFamily="18" charset="0"/>
                <a:cs typeface="Arial" panose="020B0604020202020204" pitchFamily="34" charset="0"/>
              </a:rPr>
              <a:t>4</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Jalur perpindahan tugas orang tua/wali adalah jalur pendaftaran bagi calon peserta didik baru yang orang tua/wali </a:t>
            </a:r>
            <a:r>
              <a:rPr lang="id-ID" sz="2400" dirty="0" err="1">
                <a:effectLst/>
                <a:latin typeface="Arial" panose="020B0604020202020204" pitchFamily="34" charset="0"/>
                <a:ea typeface="Times New Roman" panose="02020603050405020304" pitchFamily="18" charset="0"/>
                <a:cs typeface="Arial" panose="020B0604020202020204" pitchFamily="34" charset="0"/>
              </a:rPr>
              <a:t>dipindahtugaskan</a:t>
            </a:r>
            <a:r>
              <a:rPr lang="id-ID" sz="2400" dirty="0">
                <a:effectLst/>
                <a:latin typeface="Arial" panose="020B0604020202020204" pitchFamily="34" charset="0"/>
                <a:ea typeface="Times New Roman" panose="02020603050405020304" pitchFamily="18" charset="0"/>
                <a:cs typeface="Arial" panose="020B0604020202020204" pitchFamily="34" charset="0"/>
              </a:rPr>
              <a:t> pada Lembaga Pemerintah, BUMN, BUMD dari luar Kota Madiun ke Kota Madiun paling lama 1 (satu) tahun sebelum tanggal 10 Juni 2024.</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2" indent="-457200" algn="just">
              <a:buFont typeface="+mj-lt"/>
              <a:buAutoNum type="arabi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2" indent="-457200" algn="just"/>
            <a:r>
              <a:rPr lang="en-US" sz="2400" dirty="0">
                <a:latin typeface="Arial" panose="020B0604020202020204" pitchFamily="34" charset="0"/>
                <a:ea typeface="Times New Roman" panose="02020603050405020304" pitchFamily="18" charset="0"/>
                <a:cs typeface="Arial" panose="020B0604020202020204" pitchFamily="34" charset="0"/>
              </a:rPr>
              <a:t>5</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Jalur afirmasi adalah jalur pendaftaran peserta didik baru diperuntukkan bagi peserta didik Penduduk Kota Madiun yang berasal dari keluarga ekonomi tidak mampu dan penyandang </a:t>
            </a:r>
            <a:r>
              <a:rPr lang="id-ID" sz="2400" dirty="0" err="1">
                <a:effectLst/>
                <a:latin typeface="Arial" panose="020B0604020202020204" pitchFamily="34" charset="0"/>
                <a:ea typeface="Times New Roman" panose="02020603050405020304" pitchFamily="18" charset="0"/>
                <a:cs typeface="Arial" panose="020B0604020202020204" pitchFamily="34" charset="0"/>
              </a:rPr>
              <a:t>disabilitas</a:t>
            </a:r>
            <a:r>
              <a:rPr lang="id-ID" sz="2400" dirty="0">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chemeClr val="tx2">
                  <a:lumMod val="50000"/>
                </a:schemeClr>
              </a:solidFill>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446952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733424" y="552105"/>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tx2">
                    <a:lumMod val="75000"/>
                  </a:schemeClr>
                </a:solidFill>
                <a:latin typeface="Arial Black" pitchFamily="34" charset="0"/>
              </a:rPr>
              <a:t>TATA CARA PENDAFTARAN SMP</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487666"/>
            <a:ext cx="9649072" cy="461665"/>
          </a:xfrm>
          <a:prstGeom prst="rect">
            <a:avLst/>
          </a:prstGeom>
          <a:solidFill>
            <a:schemeClr val="bg1"/>
          </a:solidFill>
        </p:spPr>
        <p:txBody>
          <a:bodyPr wrap="square" rtlCol="0">
            <a:spAutoFit/>
          </a:bodyPr>
          <a:lstStyle/>
          <a:p>
            <a:pPr marL="0" lvl="4" algn="just"/>
            <a:endParaRPr lang="en-US" sz="2400" dirty="0">
              <a:solidFill>
                <a:schemeClr val="tx2">
                  <a:lumMod val="50000"/>
                </a:schemeClr>
              </a:solidFill>
              <a:latin typeface="Arial" panose="020B0604020202020204" pitchFamily="34" charset="0"/>
              <a:cs typeface="Arial" pitchFamily="34" charset="0"/>
            </a:endParaRPr>
          </a:p>
        </p:txBody>
      </p:sp>
      <p:sp>
        <p:nvSpPr>
          <p:cNvPr id="3" name="TextBox 5">
            <a:extLst>
              <a:ext uri="{FF2B5EF4-FFF2-40B4-BE49-F238E27FC236}">
                <a16:creationId xmlns:a16="http://schemas.microsoft.com/office/drawing/2014/main" id="{401E94BC-3DF8-E778-A843-97721A6E85DD}"/>
              </a:ext>
            </a:extLst>
          </p:cNvPr>
          <p:cNvSpPr txBox="1"/>
          <p:nvPr/>
        </p:nvSpPr>
        <p:spPr>
          <a:xfrm>
            <a:off x="862149" y="1487666"/>
            <a:ext cx="9649072" cy="4678204"/>
          </a:xfrm>
          <a:prstGeom prst="rect">
            <a:avLst/>
          </a:prstGeom>
          <a:solidFill>
            <a:schemeClr val="bg1"/>
          </a:solidFill>
        </p:spPr>
        <p:txBody>
          <a:bodyPr wrap="square" rtlCol="0">
            <a:spAutoFit/>
          </a:bodyPr>
          <a:lstStyle/>
          <a:p>
            <a:pPr marL="342900" lvl="4" indent="-342900" algn="just">
              <a:buAutoNum type="arabicPeriod" startAt="4"/>
            </a:pP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Pilihan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dibagi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menjadi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kelompok</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a:p>
            <a:pPr marL="863600" lvl="0" indent="-457200" algn="just">
              <a:spcAft>
                <a:spcPts val="600"/>
              </a:spcAft>
              <a:buAutoNum type="alphaLcPeriod"/>
            </a:pPr>
            <a:r>
              <a:rPr lang="en-US" sz="24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Pilihan</a:t>
            </a: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terdiri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dari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SMPN 1, SMPN 3, SMPN 5, SMPN 8, SMPN 9, SMPN 12, SMPN 13</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863600" lvl="0" indent="-457200" algn="just">
              <a:spcAft>
                <a:spcPts val="600"/>
              </a:spcAft>
              <a:buAutoNum type="alphaLcPeriod"/>
            </a:pPr>
            <a:r>
              <a:rPr lang="en-US" sz="24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Pilihan</a:t>
            </a:r>
            <a:r>
              <a:rPr lang="en-US"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terdiri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dari</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SMPN 2, SMPN 4, SMPN 6, SMPN 7, SMPN 10, SMPN 11, SMPN 14</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0" lvl="4" algn="just"/>
            <a:endParaRPr lang="en-US" sz="2400" dirty="0">
              <a:solidFill>
                <a:srgbClr val="000000"/>
              </a:solidFill>
              <a:latin typeface="Arial" panose="020B0604020202020204" pitchFamily="34" charset="0"/>
              <a:cs typeface="Arial" panose="020B0604020202020204" pitchFamily="34" charset="0"/>
            </a:endParaRPr>
          </a:p>
          <a:p>
            <a:pPr marL="342900" lvl="4" indent="-342900" algn="just">
              <a:buAutoNum type="arabicPeriod" startAt="5"/>
            </a:pPr>
            <a:r>
              <a:rPr lang="id-ID" sz="2400" dirty="0">
                <a:effectLst/>
                <a:latin typeface="Arial" panose="020B0604020202020204" pitchFamily="34" charset="0"/>
                <a:ea typeface="Times New Roman" panose="02020603050405020304" pitchFamily="18" charset="0"/>
                <a:cs typeface="Arial" panose="020B0604020202020204" pitchFamily="34" charset="0"/>
              </a:rPr>
              <a:t>pada setiap tahap pendaftaran, perubahan pilihan sekolah hanya dapat dilakukan oleh calon peserta didik yang tidak diterima di sekolah pilihan sebelumnya</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4" indent="-342900" algn="just">
              <a:buAutoNum type="arabicPeriod" startAt="5"/>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342900" lvl="4" indent="-342900" algn="just">
              <a:buAutoNum type="arabicPeriod" startAt="5"/>
            </a:pP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 peserta didik baru diberi kesempatan 1 (satu) kali perubahan pilihan pada setiap tahap tanpa pencabutan berkas;</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3428433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733424" y="552105"/>
            <a:ext cx="9000652" cy="523220"/>
          </a:xfrm>
          <a:prstGeom prst="rect">
            <a:avLst/>
          </a:prstGeom>
          <a:solidFill>
            <a:srgbClr val="FFC000"/>
          </a:solidFill>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tx2">
                    <a:lumMod val="75000"/>
                  </a:schemeClr>
                </a:solidFill>
                <a:latin typeface="Arial Black" pitchFamily="34" charset="0"/>
              </a:rPr>
              <a:t>TATA CARA PENDAFTARAN SMP</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37850B1E-CBA3-ADFC-906D-6568CAB714C8}"/>
              </a:ext>
            </a:extLst>
          </p:cNvPr>
          <p:cNvSpPr txBox="1"/>
          <p:nvPr/>
        </p:nvSpPr>
        <p:spPr>
          <a:xfrm>
            <a:off x="862149" y="1487666"/>
            <a:ext cx="9649072" cy="461665"/>
          </a:xfrm>
          <a:prstGeom prst="rect">
            <a:avLst/>
          </a:prstGeom>
          <a:solidFill>
            <a:schemeClr val="bg1"/>
          </a:solidFill>
        </p:spPr>
        <p:txBody>
          <a:bodyPr wrap="square" rtlCol="0">
            <a:spAutoFit/>
          </a:bodyPr>
          <a:lstStyle/>
          <a:p>
            <a:pPr marL="0" lvl="4" algn="just"/>
            <a:endParaRPr lang="en-US" sz="2400" dirty="0">
              <a:solidFill>
                <a:schemeClr val="tx2">
                  <a:lumMod val="50000"/>
                </a:schemeClr>
              </a:solidFill>
              <a:latin typeface="Arial" panose="020B0604020202020204" pitchFamily="34" charset="0"/>
              <a:cs typeface="Arial" pitchFamily="34" charset="0"/>
            </a:endParaRPr>
          </a:p>
        </p:txBody>
      </p:sp>
      <p:sp>
        <p:nvSpPr>
          <p:cNvPr id="3" name="TextBox 5">
            <a:extLst>
              <a:ext uri="{FF2B5EF4-FFF2-40B4-BE49-F238E27FC236}">
                <a16:creationId xmlns:a16="http://schemas.microsoft.com/office/drawing/2014/main" id="{401E94BC-3DF8-E778-A843-97721A6E85DD}"/>
              </a:ext>
            </a:extLst>
          </p:cNvPr>
          <p:cNvSpPr txBox="1"/>
          <p:nvPr/>
        </p:nvSpPr>
        <p:spPr>
          <a:xfrm>
            <a:off x="862149" y="1487666"/>
            <a:ext cx="9649072" cy="2308324"/>
          </a:xfrm>
          <a:prstGeom prst="rect">
            <a:avLst/>
          </a:prstGeom>
          <a:solidFill>
            <a:schemeClr val="bg1"/>
          </a:solidFill>
        </p:spPr>
        <p:txBody>
          <a:bodyPr wrap="square" rtlCol="0">
            <a:spAutoFit/>
          </a:bodyPr>
          <a:lstStyle/>
          <a:p>
            <a:pPr marL="342900" lvl="4" indent="-342900" algn="just">
              <a:buAutoNum type="arabicPeriod" startAt="7"/>
            </a:pP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batas akhir </a:t>
            </a:r>
            <a:r>
              <a:rPr lang="en-US"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pendaftaran</a:t>
            </a: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d-ID"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sampai </a:t>
            </a:r>
            <a:r>
              <a:rPr lang="id-ID" sz="2400" dirty="0">
                <a:effectLst/>
                <a:latin typeface="Arial" panose="020B0604020202020204" pitchFamily="34" charset="0"/>
                <a:ea typeface="Times New Roman" panose="02020603050405020304" pitchFamily="18" charset="0"/>
                <a:cs typeface="Arial" panose="020B0604020202020204" pitchFamily="34" charset="0"/>
              </a:rPr>
              <a:t>dengan pukul </a:t>
            </a:r>
            <a:r>
              <a:rPr lang="en-GB" sz="2400" dirty="0">
                <a:effectLst/>
                <a:latin typeface="Arial" panose="020B0604020202020204" pitchFamily="34" charset="0"/>
                <a:ea typeface="Times New Roman" panose="02020603050405020304" pitchFamily="18" charset="0"/>
                <a:cs typeface="Arial" panose="020B0604020202020204" pitchFamily="34" charset="0"/>
              </a:rPr>
              <a:t>12</a:t>
            </a:r>
            <a:r>
              <a:rPr lang="id-ID" sz="2400" dirty="0">
                <a:effectLst/>
                <a:latin typeface="Arial" panose="020B0604020202020204" pitchFamily="34" charset="0"/>
                <a:ea typeface="Times New Roman" panose="02020603050405020304" pitchFamily="18" charset="0"/>
                <a:cs typeface="Arial" panose="020B0604020202020204" pitchFamily="34" charset="0"/>
              </a:rPr>
              <a:t>.00 WIB pada hari terakhir setiap tahap</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457200" lvl="4" indent="-457200" algn="just">
              <a:buAutoNum type="arabicPeriod" startAt="7"/>
            </a:pPr>
            <a:endParaRPr lang="en-US" sz="2400" dirty="0">
              <a:solidFill>
                <a:schemeClr val="tx2">
                  <a:lumMod val="50000"/>
                </a:schemeClr>
              </a:solidFill>
              <a:latin typeface="Arial" panose="020B0604020202020204" pitchFamily="34" charset="0"/>
              <a:cs typeface="Arial" panose="020B0604020202020204" pitchFamily="34" charset="0"/>
            </a:endParaRPr>
          </a:p>
          <a:p>
            <a:pPr marL="457200" lvl="4" indent="-457200" algn="just">
              <a:buAutoNum type="arabicPeriod" startAt="7"/>
            </a:pPr>
            <a:r>
              <a:rPr lang="en-GB"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GB" sz="2400" dirty="0">
                <a:effectLst/>
                <a:latin typeface="Arial" panose="020B0604020202020204" pitchFamily="34" charset="0"/>
                <a:ea typeface="Times New Roman" panose="02020603050405020304" pitchFamily="18" charset="0"/>
                <a:cs typeface="Arial" panose="020B0604020202020204" pitchFamily="34" charset="0"/>
              </a:rPr>
              <a:t> yang </a:t>
            </a:r>
            <a:r>
              <a:rPr lang="en-GB" sz="2400" dirty="0" err="1">
                <a:effectLst/>
                <a:latin typeface="Arial" panose="020B0604020202020204" pitchFamily="34" charset="0"/>
                <a:ea typeface="Times New Roman" panose="02020603050405020304" pitchFamily="18" charset="0"/>
                <a:cs typeface="Arial" panose="020B0604020202020204" pitchFamily="34" charset="0"/>
              </a:rPr>
              <a:t>sudah</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diterima</a:t>
            </a:r>
            <a:r>
              <a:rPr lang="en-GB" sz="2400" dirty="0">
                <a:effectLst/>
                <a:latin typeface="Arial" panose="020B0604020202020204" pitchFamily="34" charset="0"/>
                <a:ea typeface="Times New Roman" panose="02020603050405020304" pitchFamily="18" charset="0"/>
                <a:cs typeface="Arial" panose="020B0604020202020204" pitchFamily="34" charset="0"/>
              </a:rPr>
              <a:t> di salah </a:t>
            </a:r>
            <a:r>
              <a:rPr lang="en-GB" sz="2400" dirty="0" err="1">
                <a:effectLst/>
                <a:latin typeface="Arial" panose="020B0604020202020204" pitchFamily="34" charset="0"/>
                <a:ea typeface="Times New Roman" panose="02020603050405020304" pitchFamily="18" charset="0"/>
                <a:cs typeface="Arial" panose="020B0604020202020204" pitchFamily="34" charset="0"/>
              </a:rPr>
              <a:t>satu</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tahap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tidak</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dapat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mendaftar</a:t>
            </a:r>
            <a:r>
              <a:rPr lang="en-GB" sz="2400" dirty="0">
                <a:effectLst/>
                <a:latin typeface="Arial" panose="020B0604020202020204" pitchFamily="34" charset="0"/>
                <a:ea typeface="Times New Roman" panose="02020603050405020304" pitchFamily="18" charset="0"/>
                <a:cs typeface="Arial" panose="020B0604020202020204" pitchFamily="34" charset="0"/>
              </a:rPr>
              <a:t> di </a:t>
            </a:r>
            <a:r>
              <a:rPr lang="en-GB" sz="2400" dirty="0" err="1">
                <a:effectLst/>
                <a:latin typeface="Arial" panose="020B0604020202020204" pitchFamily="34" charset="0"/>
                <a:ea typeface="Times New Roman" panose="02020603050405020304" pitchFamily="18" charset="0"/>
                <a:cs typeface="Arial" panose="020B0604020202020204" pitchFamily="34" charset="0"/>
              </a:rPr>
              <a:t>tahap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pendaftaran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berikutnya</a:t>
            </a:r>
            <a:endParaRPr lang="en-US" sz="2400" dirty="0">
              <a:solidFill>
                <a:schemeClr val="tx2">
                  <a:lumMod val="50000"/>
                </a:schemeClr>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740578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7" y="-20398"/>
            <a:ext cx="11878293" cy="7738707"/>
          </a:xfrm>
          <a:prstGeom prst="rect">
            <a:avLst/>
          </a:prstGeom>
        </p:spPr>
      </p:pic>
      <p:sp>
        <p:nvSpPr>
          <p:cNvPr id="6" name="TextBox 5"/>
          <p:cNvSpPr txBox="1"/>
          <p:nvPr/>
        </p:nvSpPr>
        <p:spPr>
          <a:xfrm>
            <a:off x="863647" y="1206029"/>
            <a:ext cx="9757298" cy="1200329"/>
          </a:xfrm>
          <a:prstGeom prst="rect">
            <a:avLst/>
          </a:prstGeom>
          <a:noFill/>
        </p:spPr>
        <p:txBody>
          <a:bodyPr wrap="square" rtlCol="0">
            <a:spAutoFit/>
          </a:bodyPr>
          <a:lstStyle/>
          <a:p>
            <a:pPr algn="just"/>
            <a:r>
              <a:rPr lang="en-US" sz="2400" dirty="0" err="1">
                <a:solidFill>
                  <a:schemeClr val="tx2">
                    <a:lumMod val="50000"/>
                  </a:schemeClr>
                </a:solidFill>
                <a:latin typeface="Arial" pitchFamily="34" charset="0"/>
                <a:cs typeface="Arial" pitchFamily="34" charset="0"/>
              </a:rPr>
              <a:t>Pelaksanaan</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pendaftaran</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peserta</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didik</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baru</a:t>
            </a:r>
            <a:r>
              <a:rPr lang="en-US" sz="2400" dirty="0">
                <a:solidFill>
                  <a:schemeClr val="tx2">
                    <a:lumMod val="50000"/>
                  </a:schemeClr>
                </a:solidFill>
                <a:latin typeface="Arial" pitchFamily="34" charset="0"/>
                <a:cs typeface="Arial" pitchFamily="34" charset="0"/>
              </a:rPr>
              <a:t> yang </a:t>
            </a:r>
            <a:r>
              <a:rPr lang="en-US" sz="2400" dirty="0" err="1">
                <a:solidFill>
                  <a:schemeClr val="tx2">
                    <a:lumMod val="50000"/>
                  </a:schemeClr>
                </a:solidFill>
                <a:latin typeface="Arial" pitchFamily="34" charset="0"/>
                <a:cs typeface="Arial" pitchFamily="34" charset="0"/>
              </a:rPr>
              <a:t>dilaksanakan</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mendahului</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jadwal</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dari</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jalur</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pendaftaran</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dengan</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kuota</a:t>
            </a:r>
            <a:r>
              <a:rPr lang="en-US" sz="2400" dirty="0">
                <a:solidFill>
                  <a:schemeClr val="tx2">
                    <a:lumMod val="50000"/>
                  </a:schemeClr>
                </a:solidFill>
                <a:latin typeface="Arial" pitchFamily="34" charset="0"/>
                <a:cs typeface="Arial" pitchFamily="34" charset="0"/>
              </a:rPr>
              <a:t> 30% </a:t>
            </a:r>
            <a:r>
              <a:rPr lang="en-US" sz="2400" dirty="0" err="1">
                <a:solidFill>
                  <a:schemeClr val="tx2">
                    <a:lumMod val="50000"/>
                  </a:schemeClr>
                </a:solidFill>
                <a:latin typeface="Arial" pitchFamily="34" charset="0"/>
                <a:cs typeface="Arial" pitchFamily="34" charset="0"/>
              </a:rPr>
              <a:t>pagu</a:t>
            </a:r>
            <a:r>
              <a:rPr lang="en-US" sz="2400" dirty="0">
                <a:solidFill>
                  <a:schemeClr val="tx2">
                    <a:lumMod val="50000"/>
                  </a:schemeClr>
                </a:solidFill>
                <a:latin typeface="Arial" pitchFamily="34" charset="0"/>
                <a:cs typeface="Arial" pitchFamily="34" charset="0"/>
              </a:rPr>
              <a:t> </a:t>
            </a:r>
            <a:r>
              <a:rPr lang="en-US" sz="2400" dirty="0" err="1">
                <a:solidFill>
                  <a:schemeClr val="tx2">
                    <a:lumMod val="50000"/>
                  </a:schemeClr>
                </a:solidFill>
                <a:latin typeface="Arial" pitchFamily="34" charset="0"/>
                <a:cs typeface="Arial" pitchFamily="34" charset="0"/>
              </a:rPr>
              <a:t>sekolah</a:t>
            </a:r>
            <a:endParaRPr lang="en-US" sz="2400" dirty="0">
              <a:solidFill>
                <a:schemeClr val="tx2">
                  <a:lumMod val="50000"/>
                </a:schemeClr>
              </a:solidFill>
              <a:latin typeface="Arial" pitchFamily="34" charset="0"/>
              <a:cs typeface="Arial" pitchFamily="34" charset="0"/>
            </a:endParaRPr>
          </a:p>
        </p:txBody>
      </p:sp>
      <p:sp>
        <p:nvSpPr>
          <p:cNvPr id="7" name="TextBox 6"/>
          <p:cNvSpPr txBox="1"/>
          <p:nvPr/>
        </p:nvSpPr>
        <p:spPr>
          <a:xfrm>
            <a:off x="828205" y="466785"/>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PPDB KUOTA KHUSUS KOTA MADIUN</a:t>
            </a:r>
          </a:p>
        </p:txBody>
      </p:sp>
      <p:grpSp>
        <p:nvGrpSpPr>
          <p:cNvPr id="9" name="Group 8"/>
          <p:cNvGrpSpPr/>
          <p:nvPr/>
        </p:nvGrpSpPr>
        <p:grpSpPr>
          <a:xfrm>
            <a:off x="9180785" y="6174581"/>
            <a:ext cx="2562857" cy="589215"/>
            <a:chOff x="2519327" y="5475944"/>
            <a:chExt cx="3815685" cy="877247"/>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
        <p:nvSpPr>
          <p:cNvPr id="2" name="TextBox 5">
            <a:extLst>
              <a:ext uri="{FF2B5EF4-FFF2-40B4-BE49-F238E27FC236}">
                <a16:creationId xmlns:a16="http://schemas.microsoft.com/office/drawing/2014/main" id="{52C49717-F6AD-E7BB-767C-FD28314FDF34}"/>
              </a:ext>
            </a:extLst>
          </p:cNvPr>
          <p:cNvSpPr txBox="1"/>
          <p:nvPr/>
        </p:nvSpPr>
        <p:spPr>
          <a:xfrm>
            <a:off x="828205" y="2406358"/>
            <a:ext cx="4248124" cy="461665"/>
          </a:xfrm>
          <a:prstGeom prst="rect">
            <a:avLst/>
          </a:prstGeom>
          <a:noFill/>
          <a:ln>
            <a:solidFill>
              <a:srgbClr val="002060"/>
            </a:solidFill>
          </a:ln>
        </p:spPr>
        <p:txBody>
          <a:bodyPr wrap="square" rtlCol="0">
            <a:spAutoFit/>
          </a:bodyPr>
          <a:lstStyle/>
          <a:p>
            <a:pPr algn="ctr"/>
            <a:r>
              <a:rPr lang="en-US" sz="2400" dirty="0">
                <a:solidFill>
                  <a:schemeClr val="tx2">
                    <a:lumMod val="50000"/>
                  </a:schemeClr>
                </a:solidFill>
                <a:latin typeface="Arial" pitchFamily="34" charset="0"/>
                <a:cs typeface="Arial" pitchFamily="34" charset="0"/>
              </a:rPr>
              <a:t>SDN</a:t>
            </a:r>
          </a:p>
        </p:txBody>
      </p:sp>
      <p:sp>
        <p:nvSpPr>
          <p:cNvPr id="3" name="TextBox 5">
            <a:extLst>
              <a:ext uri="{FF2B5EF4-FFF2-40B4-BE49-F238E27FC236}">
                <a16:creationId xmlns:a16="http://schemas.microsoft.com/office/drawing/2014/main" id="{D2BF57B2-66FD-66DF-091A-EEE0B6B7A5FA}"/>
              </a:ext>
            </a:extLst>
          </p:cNvPr>
          <p:cNvSpPr txBox="1"/>
          <p:nvPr/>
        </p:nvSpPr>
        <p:spPr>
          <a:xfrm>
            <a:off x="828205" y="2868023"/>
            <a:ext cx="4248124" cy="3785652"/>
          </a:xfrm>
          <a:prstGeom prst="rect">
            <a:avLst/>
          </a:prstGeom>
          <a:noFill/>
          <a:ln>
            <a:solidFill>
              <a:srgbClr val="002060"/>
            </a:solidFill>
          </a:ln>
        </p:spPr>
        <p:txBody>
          <a:bodyPr wrap="square" rtlCol="0">
            <a:spAutoFit/>
          </a:bodyPr>
          <a:lstStyle/>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02 Taman;</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01 </a:t>
            </a:r>
            <a:r>
              <a:rPr lang="en-US" sz="2400" dirty="0" err="1">
                <a:effectLst/>
                <a:latin typeface="Arial" panose="020B0604020202020204" pitchFamily="34" charset="0"/>
                <a:ea typeface="Times New Roman" panose="02020603050405020304" pitchFamily="18" charset="0"/>
                <a:cs typeface="Arial" panose="020B0604020202020204" pitchFamily="34" charset="0"/>
              </a:rPr>
              <a:t>Demangan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03 </a:t>
            </a:r>
            <a:r>
              <a:rPr lang="en-US" sz="2400" dirty="0" err="1">
                <a:effectLst/>
                <a:latin typeface="Arial" panose="020B0604020202020204" pitchFamily="34" charset="0"/>
                <a:ea typeface="Times New Roman" panose="02020603050405020304" pitchFamily="18" charset="0"/>
                <a:cs typeface="Arial" panose="020B0604020202020204" pitchFamily="34" charset="0"/>
              </a:rPr>
              <a:t>Josenan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a:t>
            </a:r>
            <a:r>
              <a:rPr lang="en-US" sz="2400" dirty="0" err="1">
                <a:effectLst/>
                <a:latin typeface="Arial" panose="020B0604020202020204" pitchFamily="34" charset="0"/>
                <a:ea typeface="Times New Roman" panose="02020603050405020304" pitchFamily="18" charset="0"/>
                <a:cs typeface="Arial" panose="020B0604020202020204" pitchFamily="34" charset="0"/>
              </a:rPr>
              <a:t>Kejuron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a:t>
            </a:r>
            <a:r>
              <a:rPr lang="en-US" sz="2400" dirty="0" err="1">
                <a:effectLst/>
                <a:latin typeface="Arial" panose="020B0604020202020204" pitchFamily="34" charset="0"/>
                <a:ea typeface="Times New Roman" panose="02020603050405020304" pitchFamily="18" charset="0"/>
                <a:cs typeface="Arial" panose="020B0604020202020204" pitchFamily="34" charset="0"/>
              </a:rPr>
              <a:t>Kuncen</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02 </a:t>
            </a:r>
            <a:r>
              <a:rPr lang="en-US" sz="2400" dirty="0" err="1">
                <a:effectLst/>
                <a:latin typeface="Arial" panose="020B0604020202020204" pitchFamily="34" charset="0"/>
                <a:ea typeface="Times New Roman" panose="02020603050405020304" pitchFamily="18" charset="0"/>
                <a:cs typeface="Arial" panose="020B0604020202020204" pitchFamily="34" charset="0"/>
              </a:rPr>
              <a:t>Winongo</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01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Lor;</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02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Kartoharjo</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01 </a:t>
            </a:r>
            <a:r>
              <a:rPr lang="en-US" sz="2400" dirty="0" err="1">
                <a:effectLst/>
                <a:latin typeface="Arial" panose="020B0604020202020204" pitchFamily="34" charset="0"/>
                <a:ea typeface="Times New Roman" panose="02020603050405020304" pitchFamily="18" charset="0"/>
                <a:cs typeface="Arial" panose="020B0604020202020204" pitchFamily="34" charset="0"/>
              </a:rPr>
              <a:t>Kanigoro</a:t>
            </a:r>
            <a:r>
              <a:rPr lang="en-US" sz="2400" dirty="0">
                <a:effectLst/>
                <a:latin typeface="Arial" panose="020B0604020202020204" pitchFamily="34" charset="0"/>
                <a:ea typeface="Times New Roman" panose="02020603050405020304" pitchFamily="18" charset="0"/>
                <a:cs typeface="Arial" panose="020B0604020202020204" pitchFamily="34" charset="0"/>
              </a:rPr>
              <a:t>; dan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SDN </a:t>
            </a:r>
            <a:r>
              <a:rPr lang="en-US" sz="2400" dirty="0" err="1">
                <a:effectLst/>
                <a:latin typeface="Arial" panose="020B0604020202020204" pitchFamily="34" charset="0"/>
                <a:ea typeface="Times New Roman" panose="02020603050405020304" pitchFamily="18" charset="0"/>
                <a:cs typeface="Arial" panose="020B0604020202020204" pitchFamily="34" charset="0"/>
              </a:rPr>
              <a:t>Sukosari</a:t>
            </a:r>
            <a:r>
              <a:rPr lang="en-US" sz="2400" dirty="0">
                <a:effectLst/>
                <a:latin typeface="Arial" panose="020B0604020202020204" pitchFamily="34" charset="0"/>
                <a:ea typeface="Times New Roman" panose="02020603050405020304" pitchFamily="18" charset="0"/>
                <a:cs typeface="Arial" panose="020B0604020202020204" pitchFamily="34" charset="0"/>
              </a:rPr>
              <a:t>.</a:t>
            </a:r>
            <a:endParaRPr lang="en-US" sz="2400" dirty="0">
              <a:solidFill>
                <a:schemeClr val="tx2">
                  <a:lumMod val="50000"/>
                </a:schemeClr>
              </a:solidFill>
              <a:latin typeface="Arial" panose="020B0604020202020204" pitchFamily="34" charset="0"/>
              <a:cs typeface="Arial" pitchFamily="34" charset="0"/>
            </a:endParaRPr>
          </a:p>
        </p:txBody>
      </p:sp>
      <p:sp>
        <p:nvSpPr>
          <p:cNvPr id="5" name="TextBox 5">
            <a:extLst>
              <a:ext uri="{FF2B5EF4-FFF2-40B4-BE49-F238E27FC236}">
                <a16:creationId xmlns:a16="http://schemas.microsoft.com/office/drawing/2014/main" id="{E1E89E7C-FAE4-F6E3-F202-20C3A3FA3A1A}"/>
              </a:ext>
            </a:extLst>
          </p:cNvPr>
          <p:cNvSpPr txBox="1"/>
          <p:nvPr/>
        </p:nvSpPr>
        <p:spPr>
          <a:xfrm>
            <a:off x="5436717" y="2358157"/>
            <a:ext cx="4248124" cy="461665"/>
          </a:xfrm>
          <a:prstGeom prst="rect">
            <a:avLst/>
          </a:prstGeom>
          <a:noFill/>
          <a:ln>
            <a:solidFill>
              <a:srgbClr val="002060"/>
            </a:solidFill>
          </a:ln>
        </p:spPr>
        <p:txBody>
          <a:bodyPr wrap="square" rtlCol="0">
            <a:spAutoFit/>
          </a:bodyPr>
          <a:lstStyle/>
          <a:p>
            <a:pPr algn="ctr"/>
            <a:r>
              <a:rPr lang="en-US" sz="2400" dirty="0">
                <a:solidFill>
                  <a:schemeClr val="tx2">
                    <a:lumMod val="50000"/>
                  </a:schemeClr>
                </a:solidFill>
                <a:latin typeface="Arial" pitchFamily="34" charset="0"/>
                <a:cs typeface="Arial" pitchFamily="34" charset="0"/>
              </a:rPr>
              <a:t>SMPN</a:t>
            </a:r>
          </a:p>
        </p:txBody>
      </p:sp>
      <p:sp>
        <p:nvSpPr>
          <p:cNvPr id="14" name="TextBox 5">
            <a:extLst>
              <a:ext uri="{FF2B5EF4-FFF2-40B4-BE49-F238E27FC236}">
                <a16:creationId xmlns:a16="http://schemas.microsoft.com/office/drawing/2014/main" id="{3F1BD2E4-83F5-FF0F-E485-BC1C766B0153}"/>
              </a:ext>
            </a:extLst>
          </p:cNvPr>
          <p:cNvSpPr txBox="1"/>
          <p:nvPr/>
        </p:nvSpPr>
        <p:spPr>
          <a:xfrm>
            <a:off x="5436717" y="2819822"/>
            <a:ext cx="4248124" cy="1569660"/>
          </a:xfrm>
          <a:prstGeom prst="rect">
            <a:avLst/>
          </a:prstGeom>
          <a:noFill/>
          <a:ln>
            <a:solidFill>
              <a:srgbClr val="002060"/>
            </a:solidFill>
          </a:ln>
        </p:spPr>
        <p:txBody>
          <a:bodyPr wrap="square" rtlCol="0">
            <a:spAutoFit/>
          </a:bodyPr>
          <a:lstStyle/>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SMPN 8;</a:t>
            </a:r>
          </a:p>
          <a:p>
            <a:pPr marL="742950" lvl="1" indent="-285750" algn="just">
              <a:buFont typeface="+mj-lt"/>
              <a:buAutoNum type="alphaLcPeriod"/>
              <a:tabLst>
                <a:tab pos="1890395" algn="l"/>
              </a:tabLst>
            </a:pPr>
            <a:r>
              <a:rPr lang="en-US" sz="2400" dirty="0">
                <a:latin typeface="Arial" panose="020B0604020202020204" pitchFamily="34" charset="0"/>
                <a:ea typeface="Times New Roman" panose="02020603050405020304" pitchFamily="18" charset="0"/>
                <a:cs typeface="Arial" panose="020B0604020202020204" pitchFamily="34" charset="0"/>
              </a:rPr>
              <a:t>SMPN 9;</a:t>
            </a:r>
          </a:p>
          <a:p>
            <a:pPr marL="742950" lvl="1" indent="-285750" algn="just">
              <a:buFont typeface="+mj-lt"/>
              <a:buAutoNum type="alphaLcPeriod"/>
              <a:tabLst>
                <a:tab pos="189039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SMPN 12 </a:t>
            </a:r>
            <a:r>
              <a:rPr lang="en-US" sz="2400" dirty="0">
                <a:latin typeface="Arial" panose="020B0604020202020204" pitchFamily="34" charset="0"/>
                <a:ea typeface="Times New Roman" panose="02020603050405020304" pitchFamily="18" charset="0"/>
                <a:cs typeface="Arial" panose="020B0604020202020204" pitchFamily="34" charset="0"/>
              </a:rPr>
              <a:t>dan</a:t>
            </a:r>
          </a:p>
          <a:p>
            <a:pPr marL="742950" lvl="1" indent="-285750" algn="just">
              <a:buFont typeface="+mj-lt"/>
              <a:buAutoNum type="alphaLcPeriod"/>
              <a:tabLst>
                <a:tab pos="1890395" algn="l"/>
              </a:tabLst>
            </a:pPr>
            <a:r>
              <a:rPr lang="en-US" sz="2400" dirty="0">
                <a:latin typeface="Arial" panose="020B0604020202020204" pitchFamily="34" charset="0"/>
                <a:ea typeface="Times New Roman" panose="02020603050405020304" pitchFamily="18" charset="0"/>
                <a:cs typeface="Arial" panose="020B0604020202020204" pitchFamily="34" charset="0"/>
              </a:rPr>
              <a:t>SMPN 14.</a:t>
            </a:r>
            <a:endParaRPr lang="id-ID"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308288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817" y="269925"/>
            <a:ext cx="9000652" cy="83099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4800" dirty="0">
                <a:solidFill>
                  <a:schemeClr val="tx2">
                    <a:lumMod val="50000"/>
                  </a:schemeClr>
                </a:solidFill>
                <a:latin typeface="Arial Black" pitchFamily="34" charset="0"/>
              </a:rPr>
              <a:t>JADWAL TAHAPAN PPDB</a:t>
            </a:r>
          </a:p>
        </p:txBody>
      </p:sp>
      <p:grpSp>
        <p:nvGrpSpPr>
          <p:cNvPr id="9" name="Group 8"/>
          <p:cNvGrpSpPr/>
          <p:nvPr/>
        </p:nvGrpSpPr>
        <p:grpSpPr>
          <a:xfrm>
            <a:off x="8849811" y="6881510"/>
            <a:ext cx="2562857" cy="589215"/>
            <a:chOff x="2519327" y="5475944"/>
            <a:chExt cx="3815685" cy="877247"/>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7" name="Tabel 6">
            <a:extLst>
              <a:ext uri="{FF2B5EF4-FFF2-40B4-BE49-F238E27FC236}">
                <a16:creationId xmlns:a16="http://schemas.microsoft.com/office/drawing/2014/main" id="{3EC3466B-1C9C-42AA-49F0-C676F19D7DA4}"/>
              </a:ext>
            </a:extLst>
          </p:cNvPr>
          <p:cNvGraphicFramePr>
            <a:graphicFrameLocks noGrp="1"/>
          </p:cNvGraphicFramePr>
          <p:nvPr>
            <p:extLst>
              <p:ext uri="{D42A27DB-BD31-4B8C-83A1-F6EECF244321}">
                <p14:modId xmlns:p14="http://schemas.microsoft.com/office/powerpoint/2010/main" val="1834543230"/>
              </p:ext>
            </p:extLst>
          </p:nvPr>
        </p:nvGraphicFramePr>
        <p:xfrm>
          <a:off x="755847" y="1344637"/>
          <a:ext cx="10657185" cy="5212080"/>
        </p:xfrm>
        <a:graphic>
          <a:graphicData uri="http://schemas.openxmlformats.org/drawingml/2006/table">
            <a:tbl>
              <a:tblPr firstRow="1" bandRow="1">
                <a:tableStyleId>{5C22544A-7EE6-4342-B048-85BDC9FD1C3A}</a:tableStyleId>
              </a:tblPr>
              <a:tblGrid>
                <a:gridCol w="2160242">
                  <a:extLst>
                    <a:ext uri="{9D8B030D-6E8A-4147-A177-3AD203B41FA5}">
                      <a16:colId xmlns:a16="http://schemas.microsoft.com/office/drawing/2014/main" val="892898397"/>
                    </a:ext>
                  </a:extLst>
                </a:gridCol>
                <a:gridCol w="4032448">
                  <a:extLst>
                    <a:ext uri="{9D8B030D-6E8A-4147-A177-3AD203B41FA5}">
                      <a16:colId xmlns:a16="http://schemas.microsoft.com/office/drawing/2014/main" val="2300198628"/>
                    </a:ext>
                  </a:extLst>
                </a:gridCol>
                <a:gridCol w="4464495">
                  <a:extLst>
                    <a:ext uri="{9D8B030D-6E8A-4147-A177-3AD203B41FA5}">
                      <a16:colId xmlns:a16="http://schemas.microsoft.com/office/drawing/2014/main" val="458035398"/>
                    </a:ext>
                  </a:extLst>
                </a:gridCol>
              </a:tblGrid>
              <a:tr h="370840">
                <a:tc>
                  <a:txBody>
                    <a:bodyPr/>
                    <a:lstStyle/>
                    <a:p>
                      <a:pPr algn="ctr">
                        <a:lnSpc>
                          <a:spcPct val="120000"/>
                        </a:lnSpc>
                      </a:pPr>
                      <a:r>
                        <a:rPr lang="en-US" dirty="0"/>
                        <a:t>TANGGAL</a:t>
                      </a:r>
                      <a:endParaRPr lang="id-ID" dirty="0"/>
                    </a:p>
                  </a:txBody>
                  <a:tcPr/>
                </a:tc>
                <a:tc>
                  <a:txBody>
                    <a:bodyPr/>
                    <a:lstStyle/>
                    <a:p>
                      <a:pPr algn="ctr">
                        <a:lnSpc>
                          <a:spcPct val="120000"/>
                        </a:lnSpc>
                      </a:pPr>
                      <a:r>
                        <a:rPr lang="en-US" dirty="0"/>
                        <a:t>TAHAPAN</a:t>
                      </a:r>
                      <a:endParaRPr lang="id-ID" dirty="0"/>
                    </a:p>
                  </a:txBody>
                  <a:tcPr/>
                </a:tc>
                <a:tc>
                  <a:txBody>
                    <a:bodyPr/>
                    <a:lstStyle/>
                    <a:p>
                      <a:pPr algn="ctr">
                        <a:lnSpc>
                          <a:spcPct val="120000"/>
                        </a:lnSpc>
                      </a:pPr>
                      <a:r>
                        <a:rPr lang="en-US" dirty="0"/>
                        <a:t>KETERANGAN</a:t>
                      </a:r>
                      <a:endParaRPr lang="id-ID" dirty="0"/>
                    </a:p>
                  </a:txBody>
                  <a:tcPr/>
                </a:tc>
                <a:extLst>
                  <a:ext uri="{0D108BD9-81ED-4DB2-BD59-A6C34878D82A}">
                    <a16:rowId xmlns:a16="http://schemas.microsoft.com/office/drawing/2014/main" val="3362897435"/>
                  </a:ext>
                </a:extLst>
              </a:tr>
              <a:tr h="370840">
                <a:tc>
                  <a:txBody>
                    <a:bodyPr/>
                    <a:lstStyle/>
                    <a:p>
                      <a:pPr>
                        <a:lnSpc>
                          <a:spcPct val="120000"/>
                        </a:lnSpc>
                      </a:pPr>
                      <a:r>
                        <a:rPr lang="en-GB" sz="2500" kern="1200" dirty="0" err="1">
                          <a:solidFill>
                            <a:schemeClr val="dk1"/>
                          </a:solidFill>
                          <a:effectLst/>
                          <a:latin typeface="+mn-lt"/>
                          <a:ea typeface="+mn-ea"/>
                          <a:cs typeface="+mn-cs"/>
                        </a:rPr>
                        <a:t>Mulai</a:t>
                      </a:r>
                      <a:r>
                        <a:rPr lang="en-GB" sz="2500" kern="1200" dirty="0">
                          <a:solidFill>
                            <a:schemeClr val="dk1"/>
                          </a:solidFill>
                          <a:effectLst/>
                          <a:latin typeface="+mn-lt"/>
                          <a:ea typeface="+mn-ea"/>
                          <a:cs typeface="+mn-cs"/>
                        </a:rPr>
                        <a:t> </a:t>
                      </a:r>
                      <a:r>
                        <a:rPr lang="en-GB" sz="2500" kern="1200" dirty="0" err="1">
                          <a:solidFill>
                            <a:schemeClr val="dk1"/>
                          </a:solidFill>
                          <a:effectLst/>
                          <a:latin typeface="+mn-lt"/>
                          <a:ea typeface="+mn-ea"/>
                          <a:cs typeface="+mn-cs"/>
                        </a:rPr>
                        <a:t>tanggal</a:t>
                      </a:r>
                      <a:r>
                        <a:rPr lang="en-GB" sz="2500" kern="1200" dirty="0">
                          <a:solidFill>
                            <a:schemeClr val="dk1"/>
                          </a:solidFill>
                          <a:effectLst/>
                          <a:latin typeface="+mn-lt"/>
                          <a:ea typeface="+mn-ea"/>
                          <a:cs typeface="+mn-cs"/>
                        </a:rPr>
                        <a:t> 17 Mei 2024</a:t>
                      </a:r>
                      <a:endParaRPr lang="id-ID" dirty="0"/>
                    </a:p>
                  </a:txBody>
                  <a:tcPr/>
                </a:tc>
                <a:tc>
                  <a:txBody>
                    <a:bodyPr/>
                    <a:lstStyle/>
                    <a:p>
                      <a:pPr>
                        <a:lnSpc>
                          <a:spcPct val="120000"/>
                        </a:lnSpc>
                      </a:pPr>
                      <a:r>
                        <a:rPr lang="id-ID" sz="2500" kern="1200" dirty="0">
                          <a:solidFill>
                            <a:schemeClr val="dk1"/>
                          </a:solidFill>
                          <a:effectLst/>
                          <a:latin typeface="+mn-lt"/>
                          <a:ea typeface="+mn-ea"/>
                          <a:cs typeface="+mn-cs"/>
                        </a:rPr>
                        <a:t>Pengambilan PIN</a:t>
                      </a:r>
                      <a:endParaRPr lang="id-ID" dirty="0"/>
                    </a:p>
                  </a:txBody>
                  <a:tcPr/>
                </a:tc>
                <a:tc>
                  <a:txBody>
                    <a:bodyPr/>
                    <a:lstStyle/>
                    <a:p>
                      <a:pPr algn="just">
                        <a:lnSpc>
                          <a:spcPct val="120000"/>
                        </a:lnSpc>
                      </a:pPr>
                      <a:r>
                        <a:rPr lang="id-ID" sz="2500" kern="1200" dirty="0">
                          <a:solidFill>
                            <a:schemeClr val="dk1"/>
                          </a:solidFill>
                          <a:effectLst/>
                          <a:latin typeface="+mn-lt"/>
                          <a:ea typeface="+mn-ea"/>
                          <a:cs typeface="+mn-cs"/>
                        </a:rPr>
                        <a:t>Di sekolah asal</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untuk</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pendaftar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dalam</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kota</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sedangkan</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pendaftar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dari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luar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kota</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pengambilan</a:t>
                      </a:r>
                      <a:r>
                        <a:rPr lang="en-US" sz="2500" kern="1200" dirty="0">
                          <a:solidFill>
                            <a:schemeClr val="dk1"/>
                          </a:solidFill>
                          <a:effectLst/>
                          <a:latin typeface="+mn-lt"/>
                          <a:ea typeface="+mn-ea"/>
                          <a:cs typeface="+mn-cs"/>
                        </a:rPr>
                        <a:t> PIN di salah </a:t>
                      </a:r>
                      <a:r>
                        <a:rPr lang="en-US" sz="2500" kern="1200" dirty="0" err="1">
                          <a:solidFill>
                            <a:schemeClr val="dk1"/>
                          </a:solidFill>
                          <a:effectLst/>
                          <a:latin typeface="+mn-lt"/>
                          <a:ea typeface="+mn-ea"/>
                          <a:cs typeface="+mn-cs"/>
                        </a:rPr>
                        <a:t>satu</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yang </a:t>
                      </a:r>
                      <a:r>
                        <a:rPr lang="en-US" sz="2500" kern="1200" dirty="0" err="1">
                          <a:solidFill>
                            <a:schemeClr val="dk1"/>
                          </a:solidFill>
                          <a:effectLst/>
                          <a:latin typeface="+mn-lt"/>
                          <a:ea typeface="+mn-ea"/>
                          <a:cs typeface="+mn-cs"/>
                        </a:rPr>
                        <a:t>dituju</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sampai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dengan</a:t>
                      </a:r>
                      <a:r>
                        <a:rPr lang="en-US" sz="2500" kern="1200" dirty="0">
                          <a:solidFill>
                            <a:schemeClr val="dk1"/>
                          </a:solidFill>
                          <a:effectLst/>
                          <a:latin typeface="+mn-lt"/>
                          <a:ea typeface="+mn-ea"/>
                          <a:cs typeface="+mn-cs"/>
                        </a:rPr>
                        <a:t> batas </a:t>
                      </a:r>
                      <a:r>
                        <a:rPr lang="en-US" sz="2500" kern="1200" dirty="0" err="1">
                          <a:solidFill>
                            <a:schemeClr val="dk1"/>
                          </a:solidFill>
                          <a:effectLst/>
                          <a:latin typeface="+mn-lt"/>
                          <a:ea typeface="+mn-ea"/>
                          <a:cs typeface="+mn-cs"/>
                        </a:rPr>
                        <a:t>akhir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pendaftaran</a:t>
                      </a:r>
                      <a:endParaRPr lang="id-ID" dirty="0"/>
                    </a:p>
                  </a:txBody>
                  <a:tcPr/>
                </a:tc>
                <a:extLst>
                  <a:ext uri="{0D108BD9-81ED-4DB2-BD59-A6C34878D82A}">
                    <a16:rowId xmlns:a16="http://schemas.microsoft.com/office/drawing/2014/main" val="594896872"/>
                  </a:ext>
                </a:extLst>
              </a:tr>
              <a:tr h="370840">
                <a:tc>
                  <a:txBody>
                    <a:bodyPr/>
                    <a:lstStyle/>
                    <a:p>
                      <a:pPr>
                        <a:lnSpc>
                          <a:spcPct val="120000"/>
                        </a:lnSpc>
                      </a:pPr>
                      <a:r>
                        <a:rPr lang="en-GB" sz="2500" kern="1200" dirty="0">
                          <a:solidFill>
                            <a:schemeClr val="dk1"/>
                          </a:solidFill>
                          <a:effectLst/>
                          <a:latin typeface="+mn-lt"/>
                          <a:ea typeface="+mn-ea"/>
                          <a:cs typeface="+mn-cs"/>
                        </a:rPr>
                        <a:t>20, 21, 22 Mei 2024</a:t>
                      </a:r>
                      <a:endParaRPr lang="id-ID" dirty="0"/>
                    </a:p>
                  </a:txBody>
                  <a:tcPr/>
                </a:tc>
                <a:tc>
                  <a:txBody>
                    <a:bodyPr/>
                    <a:lstStyle/>
                    <a:p>
                      <a:pPr>
                        <a:lnSpc>
                          <a:spcPct val="120000"/>
                        </a:lnSpc>
                      </a:pPr>
                      <a:r>
                        <a:rPr lang="id-ID" sz="2500" kern="1200" dirty="0">
                          <a:solidFill>
                            <a:schemeClr val="dk1"/>
                          </a:solidFill>
                          <a:effectLst/>
                          <a:latin typeface="+mn-lt"/>
                          <a:ea typeface="+mn-ea"/>
                          <a:cs typeface="+mn-cs"/>
                        </a:rPr>
                        <a:t>Rekomendasi piagam </a:t>
                      </a:r>
                      <a:r>
                        <a:rPr lang="en-US" sz="2500" kern="1200" dirty="0" err="1">
                          <a:solidFill>
                            <a:schemeClr val="dk1"/>
                          </a:solidFill>
                          <a:effectLst/>
                          <a:latin typeface="+mn-lt"/>
                          <a:ea typeface="+mn-ea"/>
                          <a:cs typeface="+mn-cs"/>
                        </a:rPr>
                        <a:t>akademik</a:t>
                      </a:r>
                      <a:r>
                        <a:rPr lang="en-US" sz="2500" kern="1200" dirty="0">
                          <a:solidFill>
                            <a:schemeClr val="dk1"/>
                          </a:solidFill>
                          <a:effectLst/>
                          <a:latin typeface="+mn-lt"/>
                          <a:ea typeface="+mn-ea"/>
                          <a:cs typeface="+mn-cs"/>
                        </a:rPr>
                        <a:t>, non </a:t>
                      </a:r>
                      <a:r>
                        <a:rPr lang="en-US" sz="2500" kern="1200" dirty="0" err="1">
                          <a:solidFill>
                            <a:schemeClr val="dk1"/>
                          </a:solidFill>
                          <a:effectLst/>
                          <a:latin typeface="+mn-lt"/>
                          <a:ea typeface="+mn-ea"/>
                          <a:cs typeface="+mn-cs"/>
                        </a:rPr>
                        <a:t>akademik</a:t>
                      </a:r>
                      <a:r>
                        <a:rPr lang="en-US" sz="2500" kern="1200" dirty="0">
                          <a:solidFill>
                            <a:schemeClr val="dk1"/>
                          </a:solidFill>
                          <a:effectLst/>
                          <a:latin typeface="+mn-lt"/>
                          <a:ea typeface="+mn-ea"/>
                          <a:cs typeface="+mn-cs"/>
                        </a:rPr>
                        <a:t> dan </a:t>
                      </a:r>
                      <a:r>
                        <a:rPr lang="en-US" sz="2500" i="1" kern="1200" dirty="0">
                          <a:solidFill>
                            <a:schemeClr val="dk1"/>
                          </a:solidFill>
                          <a:effectLst/>
                          <a:latin typeface="+mn-lt"/>
                          <a:ea typeface="+mn-ea"/>
                          <a:cs typeface="+mn-cs"/>
                        </a:rPr>
                        <a:t>golden ticket</a:t>
                      </a:r>
                      <a:r>
                        <a:rPr lang="en-US" sz="2500" kern="1200" dirty="0">
                          <a:solidFill>
                            <a:schemeClr val="dk1"/>
                          </a:solidFill>
                          <a:effectLst/>
                          <a:latin typeface="+mn-lt"/>
                          <a:ea typeface="+mn-ea"/>
                          <a:cs typeface="+mn-cs"/>
                        </a:rPr>
                        <a:t>.</a:t>
                      </a:r>
                      <a:endParaRPr lang="id-ID" dirty="0"/>
                    </a:p>
                  </a:txBody>
                  <a:tcPr/>
                </a:tc>
                <a:tc>
                  <a:txBody>
                    <a:bodyPr/>
                    <a:lstStyle/>
                    <a:p>
                      <a:pPr>
                        <a:lnSpc>
                          <a:spcPct val="120000"/>
                        </a:lnSpc>
                      </a:pPr>
                      <a:r>
                        <a:rPr lang="en-US" sz="2500" kern="1200" dirty="0" err="1">
                          <a:solidFill>
                            <a:schemeClr val="dk1"/>
                          </a:solidFill>
                          <a:effectLst/>
                          <a:latin typeface="+mn-lt"/>
                          <a:ea typeface="+mn-ea"/>
                          <a:cs typeface="+mn-cs"/>
                        </a:rPr>
                        <a:t>Secara</a:t>
                      </a:r>
                      <a:r>
                        <a:rPr lang="en-US" sz="2500" kern="1200" dirty="0">
                          <a:solidFill>
                            <a:schemeClr val="dk1"/>
                          </a:solidFill>
                          <a:effectLst/>
                          <a:latin typeface="+mn-lt"/>
                          <a:ea typeface="+mn-ea"/>
                          <a:cs typeface="+mn-cs"/>
                        </a:rPr>
                        <a:t> daring </a:t>
                      </a:r>
                      <a:endParaRPr lang="id-ID" sz="2500" kern="1200" dirty="0">
                        <a:solidFill>
                          <a:schemeClr val="dk1"/>
                        </a:solidFill>
                        <a:effectLst/>
                        <a:latin typeface="+mn-lt"/>
                        <a:ea typeface="+mn-ea"/>
                        <a:cs typeface="+mn-cs"/>
                      </a:endParaRPr>
                    </a:p>
                    <a:p>
                      <a:pPr algn="just">
                        <a:lnSpc>
                          <a:spcPct val="120000"/>
                        </a:lnSpc>
                      </a:pPr>
                      <a:r>
                        <a:rPr lang="en-US" sz="2500" kern="1200" dirty="0">
                          <a:solidFill>
                            <a:schemeClr val="dk1"/>
                          </a:solidFill>
                          <a:effectLst/>
                          <a:latin typeface="+mn-lt"/>
                          <a:ea typeface="+mn-ea"/>
                          <a:cs typeface="+mn-cs"/>
                        </a:rPr>
                        <a:t>di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08.00 </a:t>
                      </a:r>
                      <a:r>
                        <a:rPr lang="en-US" sz="2500" kern="1200" dirty="0" err="1">
                          <a:solidFill>
                            <a:schemeClr val="dk1"/>
                          </a:solidFill>
                          <a:effectLst/>
                          <a:latin typeface="+mn-lt"/>
                          <a:ea typeface="+mn-ea"/>
                          <a:cs typeface="+mn-cs"/>
                        </a:rPr>
                        <a:t>wib</a:t>
                      </a:r>
                      <a:r>
                        <a:rPr lang="en-US" sz="2500" kern="1200" dirty="0">
                          <a:solidFill>
                            <a:schemeClr val="dk1"/>
                          </a:solidFill>
                          <a:effectLst/>
                          <a:latin typeface="+mn-lt"/>
                          <a:ea typeface="+mn-ea"/>
                          <a:cs typeface="+mn-cs"/>
                        </a:rPr>
                        <a:t> – 12.00 </a:t>
                      </a:r>
                      <a:r>
                        <a:rPr lang="en-US" sz="2500" kern="1200" dirty="0" err="1">
                          <a:solidFill>
                            <a:schemeClr val="dk1"/>
                          </a:solidFill>
                          <a:effectLst/>
                          <a:latin typeface="+mn-lt"/>
                          <a:ea typeface="+mn-ea"/>
                          <a:cs typeface="+mn-cs"/>
                        </a:rPr>
                        <a:t>wib</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dilaksanakan</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kolektif</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sekolah</a:t>
                      </a:r>
                      <a:endParaRPr lang="id-ID" dirty="0"/>
                    </a:p>
                  </a:txBody>
                  <a:tcPr/>
                </a:tc>
                <a:extLst>
                  <a:ext uri="{0D108BD9-81ED-4DB2-BD59-A6C34878D82A}">
                    <a16:rowId xmlns:a16="http://schemas.microsoft.com/office/drawing/2014/main" val="1139328757"/>
                  </a:ext>
                </a:extLst>
              </a:tr>
            </a:tbl>
          </a:graphicData>
        </a:graphic>
      </p:graphicFrame>
    </p:spTree>
    <p:extLst>
      <p:ext uri="{BB962C8B-B14F-4D97-AF65-F5344CB8AC3E}">
        <p14:creationId xmlns:p14="http://schemas.microsoft.com/office/powerpoint/2010/main" val="3242222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817" y="269925"/>
            <a:ext cx="9000652" cy="83099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4800" dirty="0">
                <a:solidFill>
                  <a:schemeClr val="tx2">
                    <a:lumMod val="50000"/>
                  </a:schemeClr>
                </a:solidFill>
                <a:latin typeface="Arial Black" pitchFamily="34" charset="0"/>
              </a:rPr>
              <a:t>JADWAL TAHAPAN PPDB</a:t>
            </a:r>
          </a:p>
        </p:txBody>
      </p:sp>
      <p:grpSp>
        <p:nvGrpSpPr>
          <p:cNvPr id="9" name="Group 8"/>
          <p:cNvGrpSpPr/>
          <p:nvPr/>
        </p:nvGrpSpPr>
        <p:grpSpPr>
          <a:xfrm>
            <a:off x="8849811" y="6881510"/>
            <a:ext cx="2562857" cy="589215"/>
            <a:chOff x="2519327" y="5475944"/>
            <a:chExt cx="3815685" cy="877247"/>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7" name="Tabel 6">
            <a:extLst>
              <a:ext uri="{FF2B5EF4-FFF2-40B4-BE49-F238E27FC236}">
                <a16:creationId xmlns:a16="http://schemas.microsoft.com/office/drawing/2014/main" id="{3EC3466B-1C9C-42AA-49F0-C676F19D7DA4}"/>
              </a:ext>
            </a:extLst>
          </p:cNvPr>
          <p:cNvGraphicFramePr>
            <a:graphicFrameLocks noGrp="1"/>
          </p:cNvGraphicFramePr>
          <p:nvPr>
            <p:extLst>
              <p:ext uri="{D42A27DB-BD31-4B8C-83A1-F6EECF244321}">
                <p14:modId xmlns:p14="http://schemas.microsoft.com/office/powerpoint/2010/main" val="3573036482"/>
              </p:ext>
            </p:extLst>
          </p:nvPr>
        </p:nvGraphicFramePr>
        <p:xfrm>
          <a:off x="755847" y="1344637"/>
          <a:ext cx="10657185" cy="5273040"/>
        </p:xfrm>
        <a:graphic>
          <a:graphicData uri="http://schemas.openxmlformats.org/drawingml/2006/table">
            <a:tbl>
              <a:tblPr firstRow="1" bandRow="1">
                <a:tableStyleId>{5C22544A-7EE6-4342-B048-85BDC9FD1C3A}</a:tableStyleId>
              </a:tblPr>
              <a:tblGrid>
                <a:gridCol w="2160242">
                  <a:extLst>
                    <a:ext uri="{9D8B030D-6E8A-4147-A177-3AD203B41FA5}">
                      <a16:colId xmlns:a16="http://schemas.microsoft.com/office/drawing/2014/main" val="892898397"/>
                    </a:ext>
                  </a:extLst>
                </a:gridCol>
                <a:gridCol w="4032448">
                  <a:extLst>
                    <a:ext uri="{9D8B030D-6E8A-4147-A177-3AD203B41FA5}">
                      <a16:colId xmlns:a16="http://schemas.microsoft.com/office/drawing/2014/main" val="2300198628"/>
                    </a:ext>
                  </a:extLst>
                </a:gridCol>
                <a:gridCol w="4464495">
                  <a:extLst>
                    <a:ext uri="{9D8B030D-6E8A-4147-A177-3AD203B41FA5}">
                      <a16:colId xmlns:a16="http://schemas.microsoft.com/office/drawing/2014/main" val="458035398"/>
                    </a:ext>
                  </a:extLst>
                </a:gridCol>
              </a:tblGrid>
              <a:tr h="370840">
                <a:tc>
                  <a:txBody>
                    <a:bodyPr/>
                    <a:lstStyle/>
                    <a:p>
                      <a:pPr algn="ctr">
                        <a:lnSpc>
                          <a:spcPct val="120000"/>
                        </a:lnSpc>
                      </a:pPr>
                      <a:r>
                        <a:rPr lang="en-US" dirty="0"/>
                        <a:t>TANGGAL</a:t>
                      </a:r>
                      <a:endParaRPr lang="id-ID" dirty="0"/>
                    </a:p>
                  </a:txBody>
                  <a:tcPr/>
                </a:tc>
                <a:tc>
                  <a:txBody>
                    <a:bodyPr/>
                    <a:lstStyle/>
                    <a:p>
                      <a:pPr algn="ctr">
                        <a:lnSpc>
                          <a:spcPct val="120000"/>
                        </a:lnSpc>
                      </a:pPr>
                      <a:r>
                        <a:rPr lang="en-US" dirty="0"/>
                        <a:t>TAHAPAN</a:t>
                      </a:r>
                      <a:endParaRPr lang="id-ID" dirty="0"/>
                    </a:p>
                  </a:txBody>
                  <a:tcPr/>
                </a:tc>
                <a:tc>
                  <a:txBody>
                    <a:bodyPr/>
                    <a:lstStyle/>
                    <a:p>
                      <a:pPr algn="ctr">
                        <a:lnSpc>
                          <a:spcPct val="120000"/>
                        </a:lnSpc>
                      </a:pPr>
                      <a:r>
                        <a:rPr lang="en-US" dirty="0"/>
                        <a:t>KETERANGAN</a:t>
                      </a:r>
                      <a:endParaRPr lang="id-ID" dirty="0"/>
                    </a:p>
                  </a:txBody>
                  <a:tcPr/>
                </a:tc>
                <a:extLst>
                  <a:ext uri="{0D108BD9-81ED-4DB2-BD59-A6C34878D82A}">
                    <a16:rowId xmlns:a16="http://schemas.microsoft.com/office/drawing/2014/main" val="3362897435"/>
                  </a:ext>
                </a:extLst>
              </a:tr>
              <a:tr h="370840">
                <a:tc>
                  <a:txBody>
                    <a:bodyPr/>
                    <a:lstStyle/>
                    <a:p>
                      <a:pPr marL="0" marR="0" lvl="0" indent="0" algn="l" defTabSz="1255746" rtl="0" eaLnBrk="1" fontAlgn="auto" latinLnBrk="0" hangingPunct="1">
                        <a:lnSpc>
                          <a:spcPct val="120000"/>
                        </a:lnSpc>
                        <a:spcBef>
                          <a:spcPts val="0"/>
                        </a:spcBef>
                        <a:spcAft>
                          <a:spcPts val="0"/>
                        </a:spcAft>
                        <a:buClrTx/>
                        <a:buSzTx/>
                        <a:buFontTx/>
                        <a:buNone/>
                        <a:tabLst/>
                        <a:defRPr/>
                      </a:pPr>
                      <a:r>
                        <a:rPr lang="en-GB" sz="2500" kern="1200" dirty="0">
                          <a:solidFill>
                            <a:schemeClr val="dk1"/>
                          </a:solidFill>
                          <a:effectLst/>
                          <a:latin typeface="+mn-lt"/>
                          <a:ea typeface="+mn-ea"/>
                          <a:cs typeface="+mn-cs"/>
                        </a:rPr>
                        <a:t>20, 21, 22 Mei 2024</a:t>
                      </a:r>
                      <a:endParaRPr lang="id-ID" dirty="0"/>
                    </a:p>
                  </a:txBody>
                  <a:tcPr/>
                </a:tc>
                <a:tc>
                  <a:txBody>
                    <a:bodyPr/>
                    <a:lstStyle/>
                    <a:p>
                      <a:pPr>
                        <a:lnSpc>
                          <a:spcPct val="120000"/>
                        </a:lnSpc>
                      </a:pPr>
                      <a:r>
                        <a:rPr lang="en-US" sz="2500" kern="1200" dirty="0" err="1">
                          <a:solidFill>
                            <a:schemeClr val="dk1"/>
                          </a:solidFill>
                          <a:effectLst/>
                          <a:latin typeface="+mn-lt"/>
                          <a:ea typeface="+mn-ea"/>
                          <a:cs typeface="+mn-cs"/>
                        </a:rPr>
                        <a:t>Rekomendasi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Pegawai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Pemerintah</a:t>
                      </a:r>
                      <a:r>
                        <a:rPr lang="en-US" sz="2500" kern="1200" dirty="0">
                          <a:solidFill>
                            <a:schemeClr val="dk1"/>
                          </a:solidFill>
                          <a:effectLst/>
                          <a:latin typeface="+mn-lt"/>
                          <a:ea typeface="+mn-ea"/>
                          <a:cs typeface="+mn-cs"/>
                        </a:rPr>
                        <a:t> Kota </a:t>
                      </a:r>
                      <a:r>
                        <a:rPr lang="en-US" sz="2500" kern="1200" dirty="0" err="1">
                          <a:solidFill>
                            <a:schemeClr val="dk1"/>
                          </a:solidFill>
                          <a:effectLst/>
                          <a:latin typeface="+mn-lt"/>
                          <a:ea typeface="+mn-ea"/>
                          <a:cs typeface="+mn-cs"/>
                        </a:rPr>
                        <a:t>Madiun</a:t>
                      </a:r>
                      <a:r>
                        <a:rPr lang="en-US" sz="2500" kern="1200" dirty="0">
                          <a:solidFill>
                            <a:schemeClr val="dk1"/>
                          </a:solidFill>
                          <a:effectLst/>
                          <a:latin typeface="+mn-lt"/>
                          <a:ea typeface="+mn-ea"/>
                          <a:cs typeface="+mn-cs"/>
                        </a:rPr>
                        <a:t>, TNI, POLRI, </a:t>
                      </a:r>
                      <a:r>
                        <a:rPr lang="en-US" sz="2500" kern="1200" dirty="0" err="1">
                          <a:solidFill>
                            <a:schemeClr val="dk1"/>
                          </a:solidFill>
                          <a:effectLst/>
                          <a:latin typeface="+mn-lt"/>
                          <a:ea typeface="+mn-ea"/>
                          <a:cs typeface="+mn-cs"/>
                        </a:rPr>
                        <a:t>Kejaksaan</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Pengadilan</a:t>
                      </a:r>
                      <a:endParaRPr lang="id-ID" dirty="0"/>
                    </a:p>
                  </a:txBody>
                  <a:tcPr/>
                </a:tc>
                <a:tc>
                  <a:txBody>
                    <a:bodyPr/>
                    <a:lstStyle/>
                    <a:p>
                      <a:pPr algn="just">
                        <a:lnSpc>
                          <a:spcPct val="120000"/>
                        </a:lnSpc>
                      </a:pPr>
                      <a:r>
                        <a:rPr lang="en-US" sz="2500" kern="1200" dirty="0" err="1">
                          <a:solidFill>
                            <a:schemeClr val="dk1"/>
                          </a:solidFill>
                          <a:effectLst/>
                          <a:latin typeface="+mn-lt"/>
                          <a:ea typeface="+mn-ea"/>
                          <a:cs typeface="+mn-cs"/>
                        </a:rPr>
                        <a:t>Secara</a:t>
                      </a:r>
                      <a:r>
                        <a:rPr lang="en-US" sz="2500" kern="1200" dirty="0">
                          <a:solidFill>
                            <a:schemeClr val="dk1"/>
                          </a:solidFill>
                          <a:effectLst/>
                          <a:latin typeface="+mn-lt"/>
                          <a:ea typeface="+mn-ea"/>
                          <a:cs typeface="+mn-cs"/>
                        </a:rPr>
                        <a:t> daring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08.00 </a:t>
                      </a:r>
                      <a:r>
                        <a:rPr lang="en-US" sz="2500" kern="1200" dirty="0" err="1">
                          <a:solidFill>
                            <a:schemeClr val="dk1"/>
                          </a:solidFill>
                          <a:effectLst/>
                          <a:latin typeface="+mn-lt"/>
                          <a:ea typeface="+mn-ea"/>
                          <a:cs typeface="+mn-cs"/>
                        </a:rPr>
                        <a:t>wib</a:t>
                      </a:r>
                      <a:r>
                        <a:rPr lang="en-US" sz="2500" kern="1200" dirty="0">
                          <a:solidFill>
                            <a:schemeClr val="dk1"/>
                          </a:solidFill>
                          <a:effectLst/>
                          <a:latin typeface="+mn-lt"/>
                          <a:ea typeface="+mn-ea"/>
                          <a:cs typeface="+mn-cs"/>
                        </a:rPr>
                        <a:t> – 12.00 </a:t>
                      </a:r>
                      <a:r>
                        <a:rPr lang="en-US" sz="2500" kern="1200" dirty="0" err="1">
                          <a:solidFill>
                            <a:schemeClr val="dk1"/>
                          </a:solidFill>
                          <a:effectLst/>
                          <a:latin typeface="+mn-lt"/>
                          <a:ea typeface="+mn-ea"/>
                          <a:cs typeface="+mn-cs"/>
                        </a:rPr>
                        <a:t>wib</a:t>
                      </a:r>
                      <a:r>
                        <a:rPr lang="en-US" sz="2500" kern="1200" dirty="0">
                          <a:solidFill>
                            <a:schemeClr val="dk1"/>
                          </a:solidFill>
                          <a:effectLst/>
                          <a:latin typeface="+mn-lt"/>
                          <a:ea typeface="+mn-ea"/>
                          <a:cs typeface="+mn-cs"/>
                        </a:rPr>
                        <a:t> </a:t>
                      </a:r>
                    </a:p>
                    <a:p>
                      <a:pPr algn="just">
                        <a:lnSpc>
                          <a:spcPct val="120000"/>
                        </a:lnSpc>
                      </a:pPr>
                      <a:r>
                        <a:rPr lang="en-US" sz="2500" kern="1200" dirty="0" err="1">
                          <a:solidFill>
                            <a:schemeClr val="dk1"/>
                          </a:solidFill>
                          <a:effectLst/>
                          <a:latin typeface="+mn-lt"/>
                          <a:ea typeface="+mn-ea"/>
                          <a:cs typeface="+mn-cs"/>
                        </a:rPr>
                        <a:t>Ortu</a:t>
                      </a:r>
                      <a:r>
                        <a:rPr lang="en-US" sz="2500" kern="1200" dirty="0">
                          <a:solidFill>
                            <a:schemeClr val="dk1"/>
                          </a:solidFill>
                          <a:effectLst/>
                          <a:latin typeface="+mn-lt"/>
                          <a:ea typeface="+mn-ea"/>
                          <a:cs typeface="+mn-cs"/>
                        </a:rPr>
                        <a:t>/</a:t>
                      </a:r>
                      <a:r>
                        <a:rPr lang="en-US" sz="2500" kern="1200" dirty="0" err="1">
                          <a:solidFill>
                            <a:schemeClr val="dk1"/>
                          </a:solidFill>
                          <a:effectLst/>
                          <a:latin typeface="+mn-lt"/>
                          <a:ea typeface="+mn-ea"/>
                          <a:cs typeface="+mn-cs"/>
                        </a:rPr>
                        <a:t>wali</a:t>
                      </a:r>
                      <a:r>
                        <a:rPr lang="en-US" sz="2500" kern="1200" dirty="0">
                          <a:solidFill>
                            <a:schemeClr val="dk1"/>
                          </a:solidFill>
                          <a:effectLst/>
                          <a:latin typeface="+mn-lt"/>
                          <a:ea typeface="+mn-ea"/>
                          <a:cs typeface="+mn-cs"/>
                        </a:rPr>
                        <a:t> upload </a:t>
                      </a:r>
                      <a:r>
                        <a:rPr lang="en-US" sz="2500" kern="1200" dirty="0" err="1">
                          <a:solidFill>
                            <a:schemeClr val="dk1"/>
                          </a:solidFill>
                          <a:effectLst/>
                          <a:latin typeface="+mn-lt"/>
                          <a:ea typeface="+mn-ea"/>
                          <a:cs typeface="+mn-cs"/>
                        </a:rPr>
                        <a:t>persyaratan</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secara</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mandiri</a:t>
                      </a:r>
                      <a:endParaRPr lang="id-ID" dirty="0"/>
                    </a:p>
                  </a:txBody>
                  <a:tcPr/>
                </a:tc>
                <a:extLst>
                  <a:ext uri="{0D108BD9-81ED-4DB2-BD59-A6C34878D82A}">
                    <a16:rowId xmlns:a16="http://schemas.microsoft.com/office/drawing/2014/main" val="594896872"/>
                  </a:ext>
                </a:extLst>
              </a:tr>
              <a:tr h="370840">
                <a:tc>
                  <a:txBody>
                    <a:bodyPr/>
                    <a:lstStyle/>
                    <a:p>
                      <a:pPr marL="0" marR="0" lvl="0" indent="0" algn="l" defTabSz="1255746" rtl="0" eaLnBrk="1" fontAlgn="auto" latinLnBrk="0" hangingPunct="1">
                        <a:lnSpc>
                          <a:spcPct val="120000"/>
                        </a:lnSpc>
                        <a:spcBef>
                          <a:spcPts val="0"/>
                        </a:spcBef>
                        <a:spcAft>
                          <a:spcPts val="0"/>
                        </a:spcAft>
                        <a:buClrTx/>
                        <a:buSzTx/>
                        <a:buFontTx/>
                        <a:buNone/>
                        <a:tabLst/>
                        <a:defRPr/>
                      </a:pPr>
                      <a:r>
                        <a:rPr lang="en-GB" sz="2500" kern="1200">
                          <a:solidFill>
                            <a:schemeClr val="dk1"/>
                          </a:solidFill>
                          <a:effectLst/>
                          <a:latin typeface="+mn-lt"/>
                          <a:ea typeface="+mn-ea"/>
                          <a:cs typeface="+mn-cs"/>
                        </a:rPr>
                        <a:t>20, 21, 22 </a:t>
                      </a:r>
                      <a:r>
                        <a:rPr lang="en-GB" sz="2500" kern="1200" dirty="0">
                          <a:solidFill>
                            <a:schemeClr val="dk1"/>
                          </a:solidFill>
                          <a:effectLst/>
                          <a:latin typeface="+mn-lt"/>
                          <a:ea typeface="+mn-ea"/>
                          <a:cs typeface="+mn-cs"/>
                        </a:rPr>
                        <a:t>Mei 2024</a:t>
                      </a:r>
                      <a:endParaRPr lang="id-ID" dirty="0"/>
                    </a:p>
                  </a:txBody>
                  <a:tcPr/>
                </a:tc>
                <a:tc>
                  <a:txBody>
                    <a:bodyPr/>
                    <a:lstStyle/>
                    <a:p>
                      <a:pPr>
                        <a:lnSpc>
                          <a:spcPct val="120000"/>
                        </a:lnSpc>
                      </a:pPr>
                      <a:r>
                        <a:rPr lang="en-US" sz="2500" kern="1200" dirty="0" err="1">
                          <a:solidFill>
                            <a:schemeClr val="dk1"/>
                          </a:solidFill>
                          <a:effectLst/>
                          <a:latin typeface="+mn-lt"/>
                          <a:ea typeface="+mn-ea"/>
                          <a:cs typeface="+mn-cs"/>
                        </a:rPr>
                        <a:t>Rekomendasi</a:t>
                      </a:r>
                      <a:r>
                        <a:rPr lang="en-US" sz="2500" kern="1200" dirty="0">
                          <a:solidFill>
                            <a:schemeClr val="dk1"/>
                          </a:solidFill>
                          <a:effectLst/>
                          <a:latin typeface="+mn-lt"/>
                          <a:ea typeface="+mn-ea"/>
                          <a:cs typeface="+mn-cs"/>
                        </a:rPr>
                        <a:t> </a:t>
                      </a:r>
                      <a:r>
                        <a:rPr lang="id-ID" sz="2500" kern="1200" dirty="0">
                          <a:solidFill>
                            <a:schemeClr val="dk1"/>
                          </a:solidFill>
                          <a:effectLst/>
                          <a:latin typeface="+mn-lt"/>
                          <a:ea typeface="+mn-ea"/>
                          <a:cs typeface="+mn-cs"/>
                        </a:rPr>
                        <a:t>Perpindahan tugas orang tua/wali</a:t>
                      </a:r>
                      <a:endParaRPr lang="id-ID" dirty="0"/>
                    </a:p>
                  </a:txBody>
                  <a:tcPr/>
                </a:tc>
                <a:tc>
                  <a:txBody>
                    <a:bodyPr/>
                    <a:lstStyle/>
                    <a:p>
                      <a:pPr algn="just">
                        <a:lnSpc>
                          <a:spcPct val="120000"/>
                        </a:lnSpc>
                      </a:pPr>
                      <a:r>
                        <a:rPr lang="en-US" sz="2500" kern="1200" dirty="0" err="1">
                          <a:solidFill>
                            <a:schemeClr val="dk1"/>
                          </a:solidFill>
                          <a:effectLst/>
                          <a:latin typeface="+mn-lt"/>
                          <a:ea typeface="+mn-ea"/>
                          <a:cs typeface="+mn-cs"/>
                        </a:rPr>
                        <a:t>Secara</a:t>
                      </a:r>
                      <a:r>
                        <a:rPr lang="en-US" sz="2500" kern="1200" dirty="0">
                          <a:solidFill>
                            <a:schemeClr val="dk1"/>
                          </a:solidFill>
                          <a:effectLst/>
                          <a:latin typeface="+mn-lt"/>
                          <a:ea typeface="+mn-ea"/>
                          <a:cs typeface="+mn-cs"/>
                        </a:rPr>
                        <a:t> daring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08.00 </a:t>
                      </a:r>
                      <a:r>
                        <a:rPr lang="en-US" sz="2500" kern="1200" dirty="0" err="1">
                          <a:solidFill>
                            <a:schemeClr val="dk1"/>
                          </a:solidFill>
                          <a:effectLst/>
                          <a:latin typeface="+mn-lt"/>
                          <a:ea typeface="+mn-ea"/>
                          <a:cs typeface="+mn-cs"/>
                        </a:rPr>
                        <a:t>wib</a:t>
                      </a:r>
                      <a:r>
                        <a:rPr lang="en-US" sz="2500" kern="1200" dirty="0">
                          <a:solidFill>
                            <a:schemeClr val="dk1"/>
                          </a:solidFill>
                          <a:effectLst/>
                          <a:latin typeface="+mn-lt"/>
                          <a:ea typeface="+mn-ea"/>
                          <a:cs typeface="+mn-cs"/>
                        </a:rPr>
                        <a:t> – 12.00 </a:t>
                      </a:r>
                      <a:r>
                        <a:rPr lang="en-US" sz="2500" kern="1200" dirty="0" err="1">
                          <a:solidFill>
                            <a:schemeClr val="dk1"/>
                          </a:solidFill>
                          <a:effectLst/>
                          <a:latin typeface="+mn-lt"/>
                          <a:ea typeface="+mn-ea"/>
                          <a:cs typeface="+mn-cs"/>
                        </a:rPr>
                        <a:t>wib</a:t>
                      </a:r>
                      <a:endParaRPr lang="en-US" sz="2500" kern="1200" dirty="0">
                        <a:solidFill>
                          <a:schemeClr val="dk1"/>
                        </a:solidFill>
                        <a:effectLst/>
                        <a:latin typeface="+mn-lt"/>
                        <a:ea typeface="+mn-ea"/>
                        <a:cs typeface="+mn-cs"/>
                      </a:endParaRPr>
                    </a:p>
                    <a:p>
                      <a:pPr marL="0" marR="0" lvl="0" indent="0" algn="just" defTabSz="1255746" rtl="0" eaLnBrk="1" fontAlgn="auto" latinLnBrk="0" hangingPunct="1">
                        <a:lnSpc>
                          <a:spcPct val="120000"/>
                        </a:lnSpc>
                        <a:spcBef>
                          <a:spcPts val="0"/>
                        </a:spcBef>
                        <a:spcAft>
                          <a:spcPts val="0"/>
                        </a:spcAft>
                        <a:buClrTx/>
                        <a:buSzTx/>
                        <a:buFontTx/>
                        <a:buNone/>
                        <a:tabLst/>
                        <a:defRPr/>
                      </a:pPr>
                      <a:r>
                        <a:rPr lang="en-US" sz="2500" kern="1200" dirty="0" err="1">
                          <a:solidFill>
                            <a:schemeClr val="dk1"/>
                          </a:solidFill>
                          <a:effectLst/>
                          <a:latin typeface="+mn-lt"/>
                          <a:ea typeface="+mn-ea"/>
                          <a:cs typeface="+mn-cs"/>
                        </a:rPr>
                        <a:t>Ortu</a:t>
                      </a:r>
                      <a:r>
                        <a:rPr lang="en-US" sz="2500" kern="1200" dirty="0">
                          <a:solidFill>
                            <a:schemeClr val="dk1"/>
                          </a:solidFill>
                          <a:effectLst/>
                          <a:latin typeface="+mn-lt"/>
                          <a:ea typeface="+mn-ea"/>
                          <a:cs typeface="+mn-cs"/>
                        </a:rPr>
                        <a:t>/</a:t>
                      </a:r>
                      <a:r>
                        <a:rPr lang="en-US" sz="2500" kern="1200" dirty="0" err="1">
                          <a:solidFill>
                            <a:schemeClr val="dk1"/>
                          </a:solidFill>
                          <a:effectLst/>
                          <a:latin typeface="+mn-lt"/>
                          <a:ea typeface="+mn-ea"/>
                          <a:cs typeface="+mn-cs"/>
                        </a:rPr>
                        <a:t>wali</a:t>
                      </a:r>
                      <a:r>
                        <a:rPr lang="en-US" sz="2500" kern="1200" dirty="0">
                          <a:solidFill>
                            <a:schemeClr val="dk1"/>
                          </a:solidFill>
                          <a:effectLst/>
                          <a:latin typeface="+mn-lt"/>
                          <a:ea typeface="+mn-ea"/>
                          <a:cs typeface="+mn-cs"/>
                        </a:rPr>
                        <a:t> upload </a:t>
                      </a:r>
                      <a:r>
                        <a:rPr lang="en-US" sz="2500" kern="1200" dirty="0" err="1">
                          <a:solidFill>
                            <a:schemeClr val="dk1"/>
                          </a:solidFill>
                          <a:effectLst/>
                          <a:latin typeface="+mn-lt"/>
                          <a:ea typeface="+mn-ea"/>
                          <a:cs typeface="+mn-cs"/>
                        </a:rPr>
                        <a:t>persyaratan</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secara</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mandiri</a:t>
                      </a:r>
                      <a:endParaRPr lang="id-ID" dirty="0"/>
                    </a:p>
                  </a:txBody>
                  <a:tcPr/>
                </a:tc>
                <a:extLst>
                  <a:ext uri="{0D108BD9-81ED-4DB2-BD59-A6C34878D82A}">
                    <a16:rowId xmlns:a16="http://schemas.microsoft.com/office/drawing/2014/main" val="1139328757"/>
                  </a:ext>
                </a:extLst>
              </a:tr>
              <a:tr h="370840">
                <a:tc>
                  <a:txBody>
                    <a:bodyPr/>
                    <a:lstStyle/>
                    <a:p>
                      <a:pPr>
                        <a:lnSpc>
                          <a:spcPct val="120000"/>
                        </a:lnSpc>
                      </a:pPr>
                      <a:r>
                        <a:rPr lang="en-GB" sz="2500" kern="1200" dirty="0">
                          <a:solidFill>
                            <a:schemeClr val="dk1"/>
                          </a:solidFill>
                          <a:effectLst/>
                          <a:latin typeface="+mn-lt"/>
                          <a:ea typeface="+mn-ea"/>
                          <a:cs typeface="+mn-cs"/>
                        </a:rPr>
                        <a:t>3, 4, 5 </a:t>
                      </a:r>
                      <a:r>
                        <a:rPr lang="en-GB" sz="2500" kern="1200" dirty="0" err="1">
                          <a:solidFill>
                            <a:schemeClr val="dk1"/>
                          </a:solidFill>
                          <a:effectLst/>
                          <a:latin typeface="+mn-lt"/>
                          <a:ea typeface="+mn-ea"/>
                          <a:cs typeface="+mn-cs"/>
                        </a:rPr>
                        <a:t>Juni</a:t>
                      </a:r>
                      <a:r>
                        <a:rPr lang="en-GB" sz="2500" kern="1200" dirty="0">
                          <a:solidFill>
                            <a:schemeClr val="dk1"/>
                          </a:solidFill>
                          <a:effectLst/>
                          <a:latin typeface="+mn-lt"/>
                          <a:ea typeface="+mn-ea"/>
                          <a:cs typeface="+mn-cs"/>
                        </a:rPr>
                        <a:t> 2024</a:t>
                      </a:r>
                      <a:endParaRPr lang="id-ID" dirty="0"/>
                    </a:p>
                  </a:txBody>
                  <a:tcPr/>
                </a:tc>
                <a:tc>
                  <a:txBody>
                    <a:bodyPr/>
                    <a:lstStyle/>
                    <a:p>
                      <a:pPr>
                        <a:lnSpc>
                          <a:spcPct val="120000"/>
                        </a:lnSpc>
                      </a:pPr>
                      <a:r>
                        <a:rPr lang="en-US" dirty="0" err="1"/>
                        <a:t>Pendaftaran</a:t>
                      </a:r>
                      <a:r>
                        <a:rPr lang="en-US" dirty="0"/>
                        <a:t> </a:t>
                      </a:r>
                      <a:r>
                        <a:rPr lang="en-US" dirty="0" err="1"/>
                        <a:t>Kuota</a:t>
                      </a:r>
                      <a:r>
                        <a:rPr lang="en-US" dirty="0"/>
                        <a:t> </a:t>
                      </a:r>
                      <a:r>
                        <a:rPr lang="en-US" dirty="0" err="1"/>
                        <a:t>Khusus</a:t>
                      </a:r>
                      <a:endParaRPr lang="id-ID" dirty="0"/>
                    </a:p>
                  </a:txBody>
                  <a:tcPr/>
                </a:tc>
                <a:tc>
                  <a:txBody>
                    <a:bodyPr/>
                    <a:lstStyle/>
                    <a:p>
                      <a:pPr algn="just">
                        <a:lnSpc>
                          <a:spcPct val="120000"/>
                        </a:lnSpc>
                      </a:pPr>
                      <a:r>
                        <a:rPr lang="en-US" dirty="0" err="1"/>
                        <a:t>Secara</a:t>
                      </a:r>
                      <a:r>
                        <a:rPr lang="en-US" dirty="0"/>
                        <a:t> luring di </a:t>
                      </a:r>
                      <a:r>
                        <a:rPr lang="en-US" dirty="0" err="1"/>
                        <a:t>sekolah-sekolah</a:t>
                      </a:r>
                      <a:r>
                        <a:rPr lang="en-US" dirty="0"/>
                        <a:t> yang </a:t>
                      </a:r>
                      <a:r>
                        <a:rPr lang="en-US" dirty="0" err="1"/>
                        <a:t>sudah</a:t>
                      </a:r>
                      <a:r>
                        <a:rPr lang="en-US" dirty="0"/>
                        <a:t> </a:t>
                      </a:r>
                      <a:r>
                        <a:rPr lang="en-US" dirty="0" err="1"/>
                        <a:t>ditetapkan</a:t>
                      </a:r>
                      <a:endParaRPr lang="id-ID" dirty="0"/>
                    </a:p>
                  </a:txBody>
                  <a:tcPr/>
                </a:tc>
                <a:extLst>
                  <a:ext uri="{0D108BD9-81ED-4DB2-BD59-A6C34878D82A}">
                    <a16:rowId xmlns:a16="http://schemas.microsoft.com/office/drawing/2014/main" val="3729073225"/>
                  </a:ext>
                </a:extLst>
              </a:tr>
            </a:tbl>
          </a:graphicData>
        </a:graphic>
      </p:graphicFrame>
    </p:spTree>
    <p:extLst>
      <p:ext uri="{BB962C8B-B14F-4D97-AF65-F5344CB8AC3E}">
        <p14:creationId xmlns:p14="http://schemas.microsoft.com/office/powerpoint/2010/main" val="2997673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817" y="269925"/>
            <a:ext cx="9000652" cy="83099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4800" dirty="0">
                <a:solidFill>
                  <a:schemeClr val="tx2">
                    <a:lumMod val="50000"/>
                  </a:schemeClr>
                </a:solidFill>
                <a:latin typeface="Arial Black" pitchFamily="34" charset="0"/>
              </a:rPr>
              <a:t>JADWAL TAHAPAN PPDB</a:t>
            </a:r>
          </a:p>
        </p:txBody>
      </p:sp>
      <p:grpSp>
        <p:nvGrpSpPr>
          <p:cNvPr id="9" name="Group 8"/>
          <p:cNvGrpSpPr/>
          <p:nvPr/>
        </p:nvGrpSpPr>
        <p:grpSpPr>
          <a:xfrm>
            <a:off x="8849811" y="6881510"/>
            <a:ext cx="2562857" cy="589215"/>
            <a:chOff x="2519327" y="5475944"/>
            <a:chExt cx="3815685" cy="877247"/>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7" name="Tabel 6">
            <a:extLst>
              <a:ext uri="{FF2B5EF4-FFF2-40B4-BE49-F238E27FC236}">
                <a16:creationId xmlns:a16="http://schemas.microsoft.com/office/drawing/2014/main" id="{3EC3466B-1C9C-42AA-49F0-C676F19D7DA4}"/>
              </a:ext>
            </a:extLst>
          </p:cNvPr>
          <p:cNvGraphicFramePr>
            <a:graphicFrameLocks noGrp="1"/>
          </p:cNvGraphicFramePr>
          <p:nvPr>
            <p:extLst>
              <p:ext uri="{D42A27DB-BD31-4B8C-83A1-F6EECF244321}">
                <p14:modId xmlns:p14="http://schemas.microsoft.com/office/powerpoint/2010/main" val="236085765"/>
              </p:ext>
            </p:extLst>
          </p:nvPr>
        </p:nvGraphicFramePr>
        <p:xfrm>
          <a:off x="755847" y="1344637"/>
          <a:ext cx="10657185" cy="6126480"/>
        </p:xfrm>
        <a:graphic>
          <a:graphicData uri="http://schemas.openxmlformats.org/drawingml/2006/table">
            <a:tbl>
              <a:tblPr firstRow="1" bandRow="1">
                <a:tableStyleId>{5C22544A-7EE6-4342-B048-85BDC9FD1C3A}</a:tableStyleId>
              </a:tblPr>
              <a:tblGrid>
                <a:gridCol w="2376266">
                  <a:extLst>
                    <a:ext uri="{9D8B030D-6E8A-4147-A177-3AD203B41FA5}">
                      <a16:colId xmlns:a16="http://schemas.microsoft.com/office/drawing/2014/main" val="892898397"/>
                    </a:ext>
                  </a:extLst>
                </a:gridCol>
                <a:gridCol w="4728524">
                  <a:extLst>
                    <a:ext uri="{9D8B030D-6E8A-4147-A177-3AD203B41FA5}">
                      <a16:colId xmlns:a16="http://schemas.microsoft.com/office/drawing/2014/main" val="2300198628"/>
                    </a:ext>
                  </a:extLst>
                </a:gridCol>
                <a:gridCol w="3552395">
                  <a:extLst>
                    <a:ext uri="{9D8B030D-6E8A-4147-A177-3AD203B41FA5}">
                      <a16:colId xmlns:a16="http://schemas.microsoft.com/office/drawing/2014/main" val="458035398"/>
                    </a:ext>
                  </a:extLst>
                </a:gridCol>
              </a:tblGrid>
              <a:tr h="370840">
                <a:tc>
                  <a:txBody>
                    <a:bodyPr/>
                    <a:lstStyle/>
                    <a:p>
                      <a:pPr algn="ctr">
                        <a:lnSpc>
                          <a:spcPct val="120000"/>
                        </a:lnSpc>
                      </a:pPr>
                      <a:r>
                        <a:rPr lang="en-US" dirty="0"/>
                        <a:t>TANGGAL</a:t>
                      </a:r>
                      <a:endParaRPr lang="id-ID" dirty="0"/>
                    </a:p>
                  </a:txBody>
                  <a:tcPr/>
                </a:tc>
                <a:tc>
                  <a:txBody>
                    <a:bodyPr/>
                    <a:lstStyle/>
                    <a:p>
                      <a:pPr algn="ctr">
                        <a:lnSpc>
                          <a:spcPct val="120000"/>
                        </a:lnSpc>
                      </a:pPr>
                      <a:r>
                        <a:rPr lang="en-US" dirty="0"/>
                        <a:t>TAHAPAN</a:t>
                      </a:r>
                      <a:endParaRPr lang="id-ID" dirty="0"/>
                    </a:p>
                  </a:txBody>
                  <a:tcPr/>
                </a:tc>
                <a:tc>
                  <a:txBody>
                    <a:bodyPr/>
                    <a:lstStyle/>
                    <a:p>
                      <a:pPr algn="ctr">
                        <a:lnSpc>
                          <a:spcPct val="120000"/>
                        </a:lnSpc>
                      </a:pPr>
                      <a:r>
                        <a:rPr lang="en-US" dirty="0"/>
                        <a:t>KETERANGAN</a:t>
                      </a:r>
                      <a:endParaRPr lang="id-ID" dirty="0"/>
                    </a:p>
                  </a:txBody>
                  <a:tcPr/>
                </a:tc>
                <a:extLst>
                  <a:ext uri="{0D108BD9-81ED-4DB2-BD59-A6C34878D82A}">
                    <a16:rowId xmlns:a16="http://schemas.microsoft.com/office/drawing/2014/main" val="3362897435"/>
                  </a:ext>
                </a:extLst>
              </a:tr>
              <a:tr h="370840">
                <a:tc>
                  <a:txBody>
                    <a:bodyPr/>
                    <a:lstStyle/>
                    <a:p>
                      <a:pPr>
                        <a:lnSpc>
                          <a:spcPct val="120000"/>
                        </a:lnSpc>
                      </a:pPr>
                      <a:r>
                        <a:rPr lang="en-GB" sz="2500" kern="1200" dirty="0">
                          <a:solidFill>
                            <a:schemeClr val="dk1"/>
                          </a:solidFill>
                          <a:effectLst/>
                          <a:latin typeface="+mn-lt"/>
                          <a:ea typeface="+mn-ea"/>
                          <a:cs typeface="+mn-cs"/>
                        </a:rPr>
                        <a:t>10, 11, 12 </a:t>
                      </a:r>
                      <a:r>
                        <a:rPr lang="en-GB" sz="2500" kern="1200" dirty="0" err="1">
                          <a:solidFill>
                            <a:schemeClr val="dk1"/>
                          </a:solidFill>
                          <a:effectLst/>
                          <a:latin typeface="+mn-lt"/>
                          <a:ea typeface="+mn-ea"/>
                          <a:cs typeface="+mn-cs"/>
                        </a:rPr>
                        <a:t>Juni</a:t>
                      </a:r>
                      <a:r>
                        <a:rPr lang="en-GB" sz="2500" kern="1200" dirty="0">
                          <a:solidFill>
                            <a:schemeClr val="dk1"/>
                          </a:solidFill>
                          <a:effectLst/>
                          <a:latin typeface="+mn-lt"/>
                          <a:ea typeface="+mn-ea"/>
                          <a:cs typeface="+mn-cs"/>
                        </a:rPr>
                        <a:t> 2024</a:t>
                      </a:r>
                      <a:endParaRPr lang="id-ID" dirty="0"/>
                    </a:p>
                  </a:txBody>
                  <a:tcPr/>
                </a:tc>
                <a:tc>
                  <a:txBody>
                    <a:bodyPr/>
                    <a:lstStyle/>
                    <a:p>
                      <a:pPr>
                        <a:lnSpc>
                          <a:spcPct val="120000"/>
                        </a:lnSpc>
                      </a:pPr>
                      <a:r>
                        <a:rPr lang="en-US" dirty="0" err="1"/>
                        <a:t>Pendaftaran</a:t>
                      </a:r>
                      <a:r>
                        <a:rPr lang="en-US" dirty="0"/>
                        <a:t> TKN Pembina dan </a:t>
                      </a:r>
                      <a:r>
                        <a:rPr lang="en-US" dirty="0" err="1"/>
                        <a:t>Pendaftaran</a:t>
                      </a:r>
                      <a:r>
                        <a:rPr lang="en-US" dirty="0"/>
                        <a:t> SDN/SMPN </a:t>
                      </a:r>
                      <a:r>
                        <a:rPr lang="en-US" dirty="0" err="1"/>
                        <a:t>Tahap</a:t>
                      </a:r>
                      <a:r>
                        <a:rPr lang="en-US" dirty="0"/>
                        <a:t> 1</a:t>
                      </a:r>
                      <a:endParaRPr lang="id-ID" dirty="0"/>
                    </a:p>
                  </a:txBody>
                  <a:tcPr/>
                </a:tc>
                <a:tc>
                  <a:txBody>
                    <a:bodyPr/>
                    <a:lstStyle/>
                    <a:p>
                      <a:pPr algn="just">
                        <a:lnSpc>
                          <a:spcPct val="120000"/>
                        </a:lnSpc>
                      </a:pPr>
                      <a:r>
                        <a:rPr lang="en-US" dirty="0"/>
                        <a:t>Jalur </a:t>
                      </a:r>
                      <a:r>
                        <a:rPr lang="id-ID" sz="2500" kern="1200" dirty="0">
                          <a:solidFill>
                            <a:schemeClr val="dk1"/>
                          </a:solidFill>
                          <a:effectLst/>
                          <a:latin typeface="+mn-lt"/>
                          <a:ea typeface="+mn-ea"/>
                          <a:cs typeface="+mn-cs"/>
                        </a:rPr>
                        <a:t>afirmasi, jalur perpindahan tugas orang tua/wali, jalur prestasi hasil lomba dan jalur prestasi nilai rapor</a:t>
                      </a:r>
                      <a:r>
                        <a:rPr lang="en-US" sz="2500" kern="1200" dirty="0">
                          <a:solidFill>
                            <a:schemeClr val="dk1"/>
                          </a:solidFill>
                          <a:effectLst/>
                          <a:latin typeface="+mn-lt"/>
                          <a:ea typeface="+mn-ea"/>
                          <a:cs typeface="+mn-cs"/>
                        </a:rPr>
                        <a:t>.</a:t>
                      </a:r>
                    </a:p>
                    <a:p>
                      <a:pPr algn="just">
                        <a:lnSpc>
                          <a:spcPct val="120000"/>
                        </a:lnSpc>
                      </a:pPr>
                      <a:r>
                        <a:rPr lang="en-US" sz="2500" kern="1200" dirty="0" err="1">
                          <a:solidFill>
                            <a:schemeClr val="dk1"/>
                          </a:solidFill>
                          <a:effectLst/>
                          <a:latin typeface="+mn-lt"/>
                          <a:ea typeface="+mn-ea"/>
                          <a:cs typeface="+mn-cs"/>
                        </a:rPr>
                        <a:t>Mulai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00.01 WIB </a:t>
                      </a:r>
                      <a:r>
                        <a:rPr lang="en-US" sz="2500" kern="1200" dirty="0" err="1">
                          <a:solidFill>
                            <a:schemeClr val="dk1"/>
                          </a:solidFill>
                          <a:effectLst/>
                          <a:latin typeface="+mn-lt"/>
                          <a:ea typeface="+mn-ea"/>
                          <a:cs typeface="+mn-cs"/>
                        </a:rPr>
                        <a:t>ditutup</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12.00 WIB di </a:t>
                      </a:r>
                      <a:r>
                        <a:rPr lang="en-US" sz="2500" kern="1200" dirty="0" err="1">
                          <a:solidFill>
                            <a:schemeClr val="dk1"/>
                          </a:solidFill>
                          <a:effectLst/>
                          <a:latin typeface="+mn-lt"/>
                          <a:ea typeface="+mn-ea"/>
                          <a:cs typeface="+mn-cs"/>
                        </a:rPr>
                        <a:t>hari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akhir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pendaftaran</a:t>
                      </a:r>
                      <a:r>
                        <a:rPr lang="en-US" sz="2500" kern="1200" dirty="0">
                          <a:solidFill>
                            <a:schemeClr val="dk1"/>
                          </a:solidFill>
                          <a:effectLst/>
                          <a:latin typeface="+mn-lt"/>
                          <a:ea typeface="+mn-ea"/>
                          <a:cs typeface="+mn-cs"/>
                        </a:rPr>
                        <a:t>.</a:t>
                      </a:r>
                      <a:endParaRPr lang="id-ID" dirty="0"/>
                    </a:p>
                  </a:txBody>
                  <a:tcPr/>
                </a:tc>
                <a:extLst>
                  <a:ext uri="{0D108BD9-81ED-4DB2-BD59-A6C34878D82A}">
                    <a16:rowId xmlns:a16="http://schemas.microsoft.com/office/drawing/2014/main" val="594896872"/>
                  </a:ext>
                </a:extLst>
              </a:tr>
              <a:tr h="370840">
                <a:tc>
                  <a:txBody>
                    <a:bodyPr/>
                    <a:lstStyle/>
                    <a:p>
                      <a:pPr>
                        <a:lnSpc>
                          <a:spcPct val="120000"/>
                        </a:lnSpc>
                      </a:pPr>
                      <a:r>
                        <a:rPr lang="en-US" dirty="0"/>
                        <a:t>13, 14, 15 </a:t>
                      </a:r>
                      <a:r>
                        <a:rPr lang="en-US" dirty="0" err="1"/>
                        <a:t>Juni</a:t>
                      </a:r>
                      <a:r>
                        <a:rPr lang="en-US" dirty="0"/>
                        <a:t> 2024</a:t>
                      </a:r>
                      <a:endParaRPr lang="id-ID" dirty="0"/>
                    </a:p>
                  </a:txBody>
                  <a:tcPr/>
                </a:tc>
                <a:tc>
                  <a:txBody>
                    <a:bodyPr/>
                    <a:lstStyle/>
                    <a:p>
                      <a:pPr>
                        <a:lnSpc>
                          <a:spcPct val="120000"/>
                        </a:lnSpc>
                      </a:pPr>
                      <a:r>
                        <a:rPr lang="en-US" dirty="0" err="1"/>
                        <a:t>Pendaftaran</a:t>
                      </a:r>
                      <a:r>
                        <a:rPr lang="en-US" dirty="0"/>
                        <a:t> SDN/SMPN </a:t>
                      </a:r>
                      <a:r>
                        <a:rPr lang="en-US" dirty="0" err="1"/>
                        <a:t>Tahap</a:t>
                      </a:r>
                      <a:r>
                        <a:rPr lang="en-US" dirty="0"/>
                        <a:t> 2</a:t>
                      </a:r>
                      <a:endParaRPr lang="id-ID" dirty="0"/>
                    </a:p>
                  </a:txBody>
                  <a:tcPr/>
                </a:tc>
                <a:tc>
                  <a:txBody>
                    <a:bodyPr/>
                    <a:lstStyle/>
                    <a:p>
                      <a:pPr>
                        <a:lnSpc>
                          <a:spcPct val="120000"/>
                        </a:lnSpc>
                      </a:pPr>
                      <a:r>
                        <a:rPr lang="en-US" dirty="0"/>
                        <a:t>Jalur </a:t>
                      </a:r>
                      <a:r>
                        <a:rPr lang="en-US" dirty="0" err="1"/>
                        <a:t>zonasi</a:t>
                      </a:r>
                      <a:endParaRPr lang="en-US" dirty="0"/>
                    </a:p>
                    <a:p>
                      <a:pPr marL="0" marR="0" lvl="0" indent="0" algn="just" defTabSz="1255746" rtl="0" eaLnBrk="1" fontAlgn="auto" latinLnBrk="0" hangingPunct="1">
                        <a:lnSpc>
                          <a:spcPct val="120000"/>
                        </a:lnSpc>
                        <a:spcBef>
                          <a:spcPts val="0"/>
                        </a:spcBef>
                        <a:spcAft>
                          <a:spcPts val="0"/>
                        </a:spcAft>
                        <a:buClrTx/>
                        <a:buSzTx/>
                        <a:buFontTx/>
                        <a:buNone/>
                        <a:tabLst/>
                        <a:defRPr/>
                      </a:pPr>
                      <a:r>
                        <a:rPr lang="en-US" sz="2500" kern="1200" dirty="0" err="1">
                          <a:solidFill>
                            <a:schemeClr val="dk1"/>
                          </a:solidFill>
                          <a:effectLst/>
                          <a:latin typeface="+mn-lt"/>
                          <a:ea typeface="+mn-ea"/>
                          <a:cs typeface="+mn-cs"/>
                        </a:rPr>
                        <a:t>Mulai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00.01 WIB </a:t>
                      </a:r>
                      <a:r>
                        <a:rPr lang="en-US" sz="2500" kern="1200" dirty="0" err="1">
                          <a:solidFill>
                            <a:schemeClr val="dk1"/>
                          </a:solidFill>
                          <a:effectLst/>
                          <a:latin typeface="+mn-lt"/>
                          <a:ea typeface="+mn-ea"/>
                          <a:cs typeface="+mn-cs"/>
                        </a:rPr>
                        <a:t>ditutup</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12.00 WIB di </a:t>
                      </a:r>
                      <a:r>
                        <a:rPr lang="en-US" sz="2500" kern="1200" dirty="0" err="1">
                          <a:solidFill>
                            <a:schemeClr val="dk1"/>
                          </a:solidFill>
                          <a:effectLst/>
                          <a:latin typeface="+mn-lt"/>
                          <a:ea typeface="+mn-ea"/>
                          <a:cs typeface="+mn-cs"/>
                        </a:rPr>
                        <a:t>hari</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akhir</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pendaftaran</a:t>
                      </a:r>
                      <a:r>
                        <a:rPr lang="en-US" sz="2500" kern="1200" dirty="0">
                          <a:solidFill>
                            <a:schemeClr val="dk1"/>
                          </a:solidFill>
                          <a:effectLst/>
                          <a:latin typeface="+mn-lt"/>
                          <a:ea typeface="+mn-ea"/>
                          <a:cs typeface="+mn-cs"/>
                        </a:rPr>
                        <a:t>.</a:t>
                      </a:r>
                      <a:endParaRPr lang="id-ID" dirty="0"/>
                    </a:p>
                  </a:txBody>
                  <a:tcPr/>
                </a:tc>
                <a:extLst>
                  <a:ext uri="{0D108BD9-81ED-4DB2-BD59-A6C34878D82A}">
                    <a16:rowId xmlns:a16="http://schemas.microsoft.com/office/drawing/2014/main" val="1139328757"/>
                  </a:ext>
                </a:extLst>
              </a:tr>
            </a:tbl>
          </a:graphicData>
        </a:graphic>
      </p:graphicFrame>
    </p:spTree>
    <p:extLst>
      <p:ext uri="{BB962C8B-B14F-4D97-AF65-F5344CB8AC3E}">
        <p14:creationId xmlns:p14="http://schemas.microsoft.com/office/powerpoint/2010/main" val="480546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817" y="269925"/>
            <a:ext cx="9000652" cy="83099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4800" dirty="0">
                <a:solidFill>
                  <a:schemeClr val="tx2">
                    <a:lumMod val="50000"/>
                  </a:schemeClr>
                </a:solidFill>
                <a:latin typeface="Arial Black" pitchFamily="34" charset="0"/>
              </a:rPr>
              <a:t>JADWAL TAHAPAN PPDB</a:t>
            </a:r>
          </a:p>
        </p:txBody>
      </p:sp>
      <p:grpSp>
        <p:nvGrpSpPr>
          <p:cNvPr id="9" name="Group 8"/>
          <p:cNvGrpSpPr/>
          <p:nvPr/>
        </p:nvGrpSpPr>
        <p:grpSpPr>
          <a:xfrm>
            <a:off x="8849811" y="6881510"/>
            <a:ext cx="2562857" cy="589215"/>
            <a:chOff x="2519327" y="5475944"/>
            <a:chExt cx="3815685" cy="877247"/>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7" name="Tabel 6">
            <a:extLst>
              <a:ext uri="{FF2B5EF4-FFF2-40B4-BE49-F238E27FC236}">
                <a16:creationId xmlns:a16="http://schemas.microsoft.com/office/drawing/2014/main" id="{3EC3466B-1C9C-42AA-49F0-C676F19D7DA4}"/>
              </a:ext>
            </a:extLst>
          </p:cNvPr>
          <p:cNvGraphicFramePr>
            <a:graphicFrameLocks noGrp="1"/>
          </p:cNvGraphicFramePr>
          <p:nvPr>
            <p:extLst>
              <p:ext uri="{D42A27DB-BD31-4B8C-83A1-F6EECF244321}">
                <p14:modId xmlns:p14="http://schemas.microsoft.com/office/powerpoint/2010/main" val="1960680179"/>
              </p:ext>
            </p:extLst>
          </p:nvPr>
        </p:nvGraphicFramePr>
        <p:xfrm>
          <a:off x="755847" y="1344637"/>
          <a:ext cx="10657185" cy="6309360"/>
        </p:xfrm>
        <a:graphic>
          <a:graphicData uri="http://schemas.openxmlformats.org/drawingml/2006/table">
            <a:tbl>
              <a:tblPr firstRow="1" bandRow="1">
                <a:tableStyleId>{5C22544A-7EE6-4342-B048-85BDC9FD1C3A}</a:tableStyleId>
              </a:tblPr>
              <a:tblGrid>
                <a:gridCol w="2376266">
                  <a:extLst>
                    <a:ext uri="{9D8B030D-6E8A-4147-A177-3AD203B41FA5}">
                      <a16:colId xmlns:a16="http://schemas.microsoft.com/office/drawing/2014/main" val="892898397"/>
                    </a:ext>
                  </a:extLst>
                </a:gridCol>
                <a:gridCol w="4728524">
                  <a:extLst>
                    <a:ext uri="{9D8B030D-6E8A-4147-A177-3AD203B41FA5}">
                      <a16:colId xmlns:a16="http://schemas.microsoft.com/office/drawing/2014/main" val="2300198628"/>
                    </a:ext>
                  </a:extLst>
                </a:gridCol>
                <a:gridCol w="3552395">
                  <a:extLst>
                    <a:ext uri="{9D8B030D-6E8A-4147-A177-3AD203B41FA5}">
                      <a16:colId xmlns:a16="http://schemas.microsoft.com/office/drawing/2014/main" val="458035398"/>
                    </a:ext>
                  </a:extLst>
                </a:gridCol>
              </a:tblGrid>
              <a:tr h="370840">
                <a:tc>
                  <a:txBody>
                    <a:bodyPr/>
                    <a:lstStyle/>
                    <a:p>
                      <a:pPr algn="ctr">
                        <a:lnSpc>
                          <a:spcPct val="120000"/>
                        </a:lnSpc>
                      </a:pPr>
                      <a:r>
                        <a:rPr lang="en-US" dirty="0"/>
                        <a:t>TANGGAL</a:t>
                      </a:r>
                      <a:endParaRPr lang="id-ID" dirty="0"/>
                    </a:p>
                  </a:txBody>
                  <a:tcPr/>
                </a:tc>
                <a:tc>
                  <a:txBody>
                    <a:bodyPr/>
                    <a:lstStyle/>
                    <a:p>
                      <a:pPr algn="ctr">
                        <a:lnSpc>
                          <a:spcPct val="120000"/>
                        </a:lnSpc>
                      </a:pPr>
                      <a:r>
                        <a:rPr lang="en-US" dirty="0"/>
                        <a:t>TAHAPAN</a:t>
                      </a:r>
                      <a:endParaRPr lang="id-ID" dirty="0"/>
                    </a:p>
                  </a:txBody>
                  <a:tcPr/>
                </a:tc>
                <a:tc>
                  <a:txBody>
                    <a:bodyPr/>
                    <a:lstStyle/>
                    <a:p>
                      <a:pPr algn="ctr">
                        <a:lnSpc>
                          <a:spcPct val="120000"/>
                        </a:lnSpc>
                      </a:pPr>
                      <a:r>
                        <a:rPr lang="en-US" dirty="0"/>
                        <a:t>KETERANGAN</a:t>
                      </a:r>
                      <a:endParaRPr lang="id-ID" dirty="0"/>
                    </a:p>
                  </a:txBody>
                  <a:tcPr/>
                </a:tc>
                <a:extLst>
                  <a:ext uri="{0D108BD9-81ED-4DB2-BD59-A6C34878D82A}">
                    <a16:rowId xmlns:a16="http://schemas.microsoft.com/office/drawing/2014/main" val="3362897435"/>
                  </a:ext>
                </a:extLst>
              </a:tr>
              <a:tr h="370840">
                <a:tc>
                  <a:txBody>
                    <a:bodyPr/>
                    <a:lstStyle/>
                    <a:p>
                      <a:pPr>
                        <a:lnSpc>
                          <a:spcPct val="120000"/>
                        </a:lnSpc>
                      </a:pPr>
                      <a:r>
                        <a:rPr lang="en-US" dirty="0"/>
                        <a:t>19 </a:t>
                      </a:r>
                      <a:r>
                        <a:rPr lang="en-US" dirty="0" err="1"/>
                        <a:t>Juni</a:t>
                      </a:r>
                      <a:r>
                        <a:rPr lang="en-US" dirty="0"/>
                        <a:t> 2024</a:t>
                      </a:r>
                      <a:endParaRPr lang="id-ID" dirty="0"/>
                    </a:p>
                  </a:txBody>
                  <a:tcPr/>
                </a:tc>
                <a:tc>
                  <a:txBody>
                    <a:bodyPr/>
                    <a:lstStyle/>
                    <a:p>
                      <a:pPr>
                        <a:lnSpc>
                          <a:spcPct val="120000"/>
                        </a:lnSpc>
                      </a:pPr>
                      <a:r>
                        <a:rPr lang="en-US" sz="2500" kern="1200" dirty="0" err="1">
                          <a:solidFill>
                            <a:schemeClr val="dk1"/>
                          </a:solidFill>
                          <a:effectLst/>
                          <a:latin typeface="+mn-lt"/>
                          <a:ea typeface="+mn-ea"/>
                          <a:cs typeface="+mn-cs"/>
                        </a:rPr>
                        <a:t>Pengumuman</a:t>
                      </a:r>
                      <a:r>
                        <a:rPr lang="en-US" sz="2500" kern="1200" dirty="0">
                          <a:solidFill>
                            <a:schemeClr val="dk1"/>
                          </a:solidFill>
                          <a:effectLst/>
                          <a:latin typeface="+mn-lt"/>
                          <a:ea typeface="+mn-ea"/>
                          <a:cs typeface="+mn-cs"/>
                        </a:rPr>
                        <a:t> Hasil PPDB</a:t>
                      </a:r>
                      <a:endParaRPr lang="id-ID" dirty="0"/>
                    </a:p>
                  </a:txBody>
                  <a:tcPr/>
                </a:tc>
                <a:tc>
                  <a:txBody>
                    <a:bodyPr/>
                    <a:lstStyle/>
                    <a:p>
                      <a:pPr algn="l">
                        <a:lnSpc>
                          <a:spcPct val="120000"/>
                        </a:lnSpc>
                      </a:pPr>
                      <a:r>
                        <a:rPr lang="en-US" sz="2500" kern="1200" dirty="0">
                          <a:solidFill>
                            <a:schemeClr val="dk1"/>
                          </a:solidFill>
                          <a:effectLst/>
                          <a:latin typeface="+mn-lt"/>
                          <a:ea typeface="+mn-ea"/>
                          <a:cs typeface="+mn-cs"/>
                        </a:rPr>
                        <a:t>Di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dan daring </a:t>
                      </a:r>
                      <a:r>
                        <a:rPr lang="en-US" sz="2500" kern="1200" dirty="0" err="1">
                          <a:solidFill>
                            <a:schemeClr val="dk1"/>
                          </a:solidFill>
                          <a:effectLst/>
                          <a:latin typeface="+mn-lt"/>
                          <a:ea typeface="+mn-ea"/>
                          <a:cs typeface="+mn-cs"/>
                        </a:rPr>
                        <a:t>pukul</a:t>
                      </a:r>
                      <a:r>
                        <a:rPr lang="en-US" sz="2500" kern="1200" dirty="0">
                          <a:solidFill>
                            <a:schemeClr val="dk1"/>
                          </a:solidFill>
                          <a:effectLst/>
                          <a:latin typeface="+mn-lt"/>
                          <a:ea typeface="+mn-ea"/>
                          <a:cs typeface="+mn-cs"/>
                        </a:rPr>
                        <a:t> 10.00 WIB</a:t>
                      </a:r>
                      <a:endParaRPr lang="id-ID" dirty="0"/>
                    </a:p>
                  </a:txBody>
                  <a:tcPr/>
                </a:tc>
                <a:extLst>
                  <a:ext uri="{0D108BD9-81ED-4DB2-BD59-A6C34878D82A}">
                    <a16:rowId xmlns:a16="http://schemas.microsoft.com/office/drawing/2014/main" val="594896872"/>
                  </a:ext>
                </a:extLst>
              </a:tr>
              <a:tr h="370840">
                <a:tc>
                  <a:txBody>
                    <a:bodyPr/>
                    <a:lstStyle/>
                    <a:p>
                      <a:pPr>
                        <a:lnSpc>
                          <a:spcPct val="120000"/>
                        </a:lnSpc>
                      </a:pPr>
                      <a:r>
                        <a:rPr lang="en-US" dirty="0"/>
                        <a:t>20, 21 </a:t>
                      </a:r>
                      <a:r>
                        <a:rPr lang="en-US" dirty="0" err="1"/>
                        <a:t>Juni</a:t>
                      </a:r>
                      <a:r>
                        <a:rPr lang="en-US" dirty="0"/>
                        <a:t> 2024</a:t>
                      </a:r>
                      <a:endParaRPr lang="id-ID" dirty="0"/>
                    </a:p>
                  </a:txBody>
                  <a:tcPr/>
                </a:tc>
                <a:tc>
                  <a:txBody>
                    <a:bodyPr/>
                    <a:lstStyle/>
                    <a:p>
                      <a:pPr>
                        <a:lnSpc>
                          <a:spcPct val="120000"/>
                        </a:lnSpc>
                      </a:pPr>
                      <a:r>
                        <a:rPr lang="en-US" dirty="0" err="1"/>
                        <a:t>Pengumuman</a:t>
                      </a:r>
                      <a:r>
                        <a:rPr lang="en-US" dirty="0"/>
                        <a:t> dan </a:t>
                      </a:r>
                      <a:r>
                        <a:rPr lang="en-US" dirty="0" err="1"/>
                        <a:t>Pendaftaran</a:t>
                      </a:r>
                      <a:r>
                        <a:rPr lang="en-US" dirty="0"/>
                        <a:t> </a:t>
                      </a:r>
                      <a:r>
                        <a:rPr lang="en-US" dirty="0" err="1"/>
                        <a:t>Pagu</a:t>
                      </a:r>
                      <a:r>
                        <a:rPr lang="en-US" dirty="0"/>
                        <a:t> yang </a:t>
                      </a:r>
                      <a:r>
                        <a:rPr lang="en-US" dirty="0" err="1"/>
                        <a:t>belum</a:t>
                      </a:r>
                      <a:r>
                        <a:rPr lang="en-US" dirty="0"/>
                        <a:t> </a:t>
                      </a:r>
                      <a:r>
                        <a:rPr lang="en-US" dirty="0" err="1"/>
                        <a:t>terpenuhi</a:t>
                      </a:r>
                      <a:endParaRPr lang="id-ID" dirty="0"/>
                    </a:p>
                  </a:txBody>
                  <a:tcPr/>
                </a:tc>
                <a:tc>
                  <a:txBody>
                    <a:bodyPr/>
                    <a:lstStyle/>
                    <a:p>
                      <a:pPr algn="l">
                        <a:lnSpc>
                          <a:spcPct val="120000"/>
                        </a:lnSpc>
                      </a:pPr>
                      <a:r>
                        <a:rPr lang="en-US" dirty="0" err="1"/>
                        <a:t>Secara</a:t>
                      </a:r>
                      <a:r>
                        <a:rPr lang="en-US" dirty="0"/>
                        <a:t> daring, </a:t>
                      </a:r>
                      <a:r>
                        <a:rPr lang="en-US" dirty="0" err="1"/>
                        <a:t>pendaftaran</a:t>
                      </a:r>
                      <a:r>
                        <a:rPr lang="en-US" dirty="0"/>
                        <a:t> </a:t>
                      </a:r>
                      <a:r>
                        <a:rPr lang="en-US" dirty="0" err="1"/>
                        <a:t>menggunakan</a:t>
                      </a:r>
                      <a:r>
                        <a:rPr lang="en-US" dirty="0"/>
                        <a:t> </a:t>
                      </a:r>
                      <a:r>
                        <a:rPr lang="en-US" dirty="0" err="1"/>
                        <a:t>seleksi</a:t>
                      </a:r>
                      <a:r>
                        <a:rPr lang="en-US" dirty="0"/>
                        <a:t> </a:t>
                      </a:r>
                      <a:r>
                        <a:rPr lang="en-US" dirty="0" err="1"/>
                        <a:t>jalur</a:t>
                      </a:r>
                      <a:r>
                        <a:rPr lang="en-US" dirty="0"/>
                        <a:t> </a:t>
                      </a:r>
                      <a:r>
                        <a:rPr lang="en-US" dirty="0" err="1"/>
                        <a:t>zonasi</a:t>
                      </a:r>
                      <a:endParaRPr lang="id-ID" dirty="0"/>
                    </a:p>
                  </a:txBody>
                  <a:tcPr/>
                </a:tc>
                <a:extLst>
                  <a:ext uri="{0D108BD9-81ED-4DB2-BD59-A6C34878D82A}">
                    <a16:rowId xmlns:a16="http://schemas.microsoft.com/office/drawing/2014/main" val="3591671453"/>
                  </a:ext>
                </a:extLst>
              </a:tr>
              <a:tr h="370840">
                <a:tc>
                  <a:txBody>
                    <a:bodyPr/>
                    <a:lstStyle/>
                    <a:p>
                      <a:pPr>
                        <a:lnSpc>
                          <a:spcPct val="120000"/>
                        </a:lnSpc>
                      </a:pPr>
                      <a:r>
                        <a:rPr lang="en-US" sz="2500" kern="1200" dirty="0">
                          <a:solidFill>
                            <a:schemeClr val="dk1"/>
                          </a:solidFill>
                          <a:effectLst/>
                          <a:latin typeface="+mn-lt"/>
                          <a:ea typeface="+mn-ea"/>
                          <a:cs typeface="+mn-cs"/>
                        </a:rPr>
                        <a:t>26, 27, 28 </a:t>
                      </a:r>
                      <a:r>
                        <a:rPr lang="en-US" sz="2500" kern="1200" dirty="0" err="1">
                          <a:solidFill>
                            <a:schemeClr val="dk1"/>
                          </a:solidFill>
                          <a:effectLst/>
                          <a:latin typeface="+mn-lt"/>
                          <a:ea typeface="+mn-ea"/>
                          <a:cs typeface="+mn-cs"/>
                        </a:rPr>
                        <a:t>Juni</a:t>
                      </a:r>
                      <a:r>
                        <a:rPr lang="en-US" sz="2500" kern="1200" dirty="0">
                          <a:solidFill>
                            <a:schemeClr val="dk1"/>
                          </a:solidFill>
                          <a:effectLst/>
                          <a:latin typeface="+mn-lt"/>
                          <a:ea typeface="+mn-ea"/>
                          <a:cs typeface="+mn-cs"/>
                        </a:rPr>
                        <a:t> 2024</a:t>
                      </a:r>
                      <a:endParaRPr lang="id-ID" dirty="0"/>
                    </a:p>
                  </a:txBody>
                  <a:tcPr/>
                </a:tc>
                <a:tc>
                  <a:txBody>
                    <a:bodyPr/>
                    <a:lstStyle/>
                    <a:p>
                      <a:pPr>
                        <a:lnSpc>
                          <a:spcPct val="120000"/>
                        </a:lnSpc>
                      </a:pPr>
                      <a:r>
                        <a:rPr lang="id-ID" sz="2500" kern="1200" dirty="0">
                          <a:solidFill>
                            <a:schemeClr val="dk1"/>
                          </a:solidFill>
                          <a:effectLst/>
                          <a:latin typeface="+mn-lt"/>
                          <a:ea typeface="+mn-ea"/>
                          <a:cs typeface="+mn-cs"/>
                        </a:rPr>
                        <a:t>Daftar Ulang </a:t>
                      </a:r>
                      <a:endParaRPr lang="id-ID" dirty="0"/>
                    </a:p>
                  </a:txBody>
                  <a:tcPr/>
                </a:tc>
                <a:tc>
                  <a:txBody>
                    <a:bodyPr/>
                    <a:lstStyle/>
                    <a:p>
                      <a:pPr algn="just">
                        <a:lnSpc>
                          <a:spcPct val="120000"/>
                        </a:lnSpc>
                      </a:pPr>
                      <a:r>
                        <a:rPr lang="en-US" sz="2500" kern="1200" dirty="0">
                          <a:solidFill>
                            <a:schemeClr val="dk1"/>
                          </a:solidFill>
                          <a:effectLst/>
                          <a:latin typeface="+mn-lt"/>
                          <a:ea typeface="+mn-ea"/>
                          <a:cs typeface="+mn-cs"/>
                        </a:rPr>
                        <a:t>Di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a:t>
                      </a:r>
                      <a:r>
                        <a:rPr lang="en-US" sz="2500" kern="1200" dirty="0" err="1">
                          <a:solidFill>
                            <a:schemeClr val="dk1"/>
                          </a:solidFill>
                          <a:effectLst/>
                          <a:latin typeface="+mn-lt"/>
                          <a:ea typeface="+mn-ea"/>
                          <a:cs typeface="+mn-cs"/>
                        </a:rPr>
                        <a:t>sesuai</a:t>
                      </a:r>
                      <a:r>
                        <a:rPr lang="en-US" sz="2500" kern="1200" dirty="0">
                          <a:solidFill>
                            <a:schemeClr val="dk1"/>
                          </a:solidFill>
                          <a:effectLst/>
                          <a:latin typeface="+mn-lt"/>
                          <a:ea typeface="+mn-ea"/>
                          <a:cs typeface="+mn-cs"/>
                        </a:rPr>
                        <a:t> CPDB </a:t>
                      </a:r>
                      <a:r>
                        <a:rPr lang="en-US" sz="2500" kern="1200" dirty="0" err="1">
                          <a:solidFill>
                            <a:schemeClr val="dk1"/>
                          </a:solidFill>
                          <a:effectLst/>
                          <a:latin typeface="+mn-lt"/>
                          <a:ea typeface="+mn-ea"/>
                          <a:cs typeface="+mn-cs"/>
                        </a:rPr>
                        <a:t>diterima</a:t>
                      </a:r>
                      <a:endParaRPr lang="id-ID" dirty="0"/>
                    </a:p>
                  </a:txBody>
                  <a:tcPr/>
                </a:tc>
                <a:extLst>
                  <a:ext uri="{0D108BD9-81ED-4DB2-BD59-A6C34878D82A}">
                    <a16:rowId xmlns:a16="http://schemas.microsoft.com/office/drawing/2014/main" val="1139328757"/>
                  </a:ext>
                </a:extLst>
              </a:tr>
              <a:tr h="370840">
                <a:tc>
                  <a:txBody>
                    <a:bodyPr/>
                    <a:lstStyle/>
                    <a:p>
                      <a:pPr>
                        <a:lnSpc>
                          <a:spcPct val="120000"/>
                        </a:lnSpc>
                      </a:pPr>
                      <a:r>
                        <a:rPr lang="en-US" dirty="0"/>
                        <a:t>15 Juli 2024</a:t>
                      </a:r>
                      <a:endParaRPr lang="id-ID" dirty="0"/>
                    </a:p>
                  </a:txBody>
                  <a:tcPr/>
                </a:tc>
                <a:tc>
                  <a:txBody>
                    <a:bodyPr/>
                    <a:lstStyle/>
                    <a:p>
                      <a:pPr>
                        <a:lnSpc>
                          <a:spcPct val="120000"/>
                        </a:lnSpc>
                      </a:pPr>
                      <a:r>
                        <a:rPr lang="id-ID" sz="2500" kern="1200" dirty="0">
                          <a:solidFill>
                            <a:schemeClr val="dk1"/>
                          </a:solidFill>
                          <a:effectLst/>
                          <a:latin typeface="+mn-lt"/>
                          <a:ea typeface="+mn-ea"/>
                          <a:cs typeface="+mn-cs"/>
                        </a:rPr>
                        <a:t>Permulaan Tahun Ajaran Baru </a:t>
                      </a:r>
                      <a:r>
                        <a:rPr lang="en-GB" sz="2500" kern="1200" dirty="0">
                          <a:solidFill>
                            <a:schemeClr val="dk1"/>
                          </a:solidFill>
                          <a:effectLst/>
                          <a:latin typeface="+mn-lt"/>
                          <a:ea typeface="+mn-ea"/>
                          <a:cs typeface="+mn-cs"/>
                        </a:rPr>
                        <a:t>2024/2025</a:t>
                      </a:r>
                      <a:endParaRPr lang="id-ID" dirty="0"/>
                    </a:p>
                  </a:txBody>
                  <a:tcPr/>
                </a:tc>
                <a:tc>
                  <a:txBody>
                    <a:bodyPr/>
                    <a:lstStyle/>
                    <a:p>
                      <a:pPr algn="just">
                        <a:lnSpc>
                          <a:spcPct val="120000"/>
                        </a:lnSpc>
                      </a:pPr>
                      <a:r>
                        <a:rPr lang="en-US" sz="2500" kern="1200" dirty="0">
                          <a:solidFill>
                            <a:schemeClr val="dk1"/>
                          </a:solidFill>
                          <a:effectLst/>
                          <a:latin typeface="+mn-lt"/>
                          <a:ea typeface="+mn-ea"/>
                          <a:cs typeface="+mn-cs"/>
                        </a:rPr>
                        <a:t>Di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a:t>
                      </a:r>
                      <a:endParaRPr lang="id-ID" dirty="0"/>
                    </a:p>
                  </a:txBody>
                  <a:tcPr/>
                </a:tc>
                <a:extLst>
                  <a:ext uri="{0D108BD9-81ED-4DB2-BD59-A6C34878D82A}">
                    <a16:rowId xmlns:a16="http://schemas.microsoft.com/office/drawing/2014/main" val="3729073225"/>
                  </a:ext>
                </a:extLst>
              </a:tr>
              <a:tr h="370840">
                <a:tc>
                  <a:txBody>
                    <a:bodyPr/>
                    <a:lstStyle/>
                    <a:p>
                      <a:pPr>
                        <a:lnSpc>
                          <a:spcPct val="120000"/>
                        </a:lnSpc>
                      </a:pPr>
                      <a:r>
                        <a:rPr lang="en-GB" sz="2500" kern="1200" dirty="0">
                          <a:solidFill>
                            <a:schemeClr val="dk1"/>
                          </a:solidFill>
                          <a:effectLst/>
                          <a:latin typeface="+mn-lt"/>
                          <a:ea typeface="+mn-ea"/>
                          <a:cs typeface="+mn-cs"/>
                        </a:rPr>
                        <a:t>15, 16, 17 Juli 2024</a:t>
                      </a:r>
                      <a:endParaRPr lang="id-ID" dirty="0"/>
                    </a:p>
                  </a:txBody>
                  <a:tcPr/>
                </a:tc>
                <a:tc>
                  <a:txBody>
                    <a:bodyPr/>
                    <a:lstStyle/>
                    <a:p>
                      <a:pPr>
                        <a:lnSpc>
                          <a:spcPct val="120000"/>
                        </a:lnSpc>
                      </a:pPr>
                      <a:r>
                        <a:rPr lang="id-ID" sz="2500" kern="1200" dirty="0">
                          <a:solidFill>
                            <a:schemeClr val="dk1"/>
                          </a:solidFill>
                          <a:effectLst/>
                          <a:latin typeface="+mn-lt"/>
                          <a:ea typeface="+mn-ea"/>
                          <a:cs typeface="+mn-cs"/>
                        </a:rPr>
                        <a:t>Pelaksanaan Masa Pengenalan Lingkungan Sekolah</a:t>
                      </a:r>
                      <a:endParaRPr lang="id-ID" dirty="0"/>
                    </a:p>
                  </a:txBody>
                  <a:tcPr/>
                </a:tc>
                <a:tc>
                  <a:txBody>
                    <a:bodyPr/>
                    <a:lstStyle/>
                    <a:p>
                      <a:pPr algn="just">
                        <a:lnSpc>
                          <a:spcPct val="120000"/>
                        </a:lnSpc>
                      </a:pPr>
                      <a:r>
                        <a:rPr lang="en-US" sz="2500" kern="1200" dirty="0">
                          <a:solidFill>
                            <a:schemeClr val="dk1"/>
                          </a:solidFill>
                          <a:effectLst/>
                          <a:latin typeface="+mn-lt"/>
                          <a:ea typeface="+mn-ea"/>
                          <a:cs typeface="+mn-cs"/>
                        </a:rPr>
                        <a:t>Di </a:t>
                      </a:r>
                      <a:r>
                        <a:rPr lang="en-US" sz="2500" kern="1200" dirty="0" err="1">
                          <a:solidFill>
                            <a:schemeClr val="dk1"/>
                          </a:solidFill>
                          <a:effectLst/>
                          <a:latin typeface="+mn-lt"/>
                          <a:ea typeface="+mn-ea"/>
                          <a:cs typeface="+mn-cs"/>
                        </a:rPr>
                        <a:t>Sekolah</a:t>
                      </a:r>
                      <a:r>
                        <a:rPr lang="en-US" sz="2500" kern="1200" dirty="0">
                          <a:solidFill>
                            <a:schemeClr val="dk1"/>
                          </a:solidFill>
                          <a:effectLst/>
                          <a:latin typeface="+mn-lt"/>
                          <a:ea typeface="+mn-ea"/>
                          <a:cs typeface="+mn-cs"/>
                        </a:rPr>
                        <a:t> </a:t>
                      </a:r>
                      <a:endParaRPr lang="id-ID" dirty="0"/>
                    </a:p>
                  </a:txBody>
                  <a:tcPr/>
                </a:tc>
                <a:extLst>
                  <a:ext uri="{0D108BD9-81ED-4DB2-BD59-A6C34878D82A}">
                    <a16:rowId xmlns:a16="http://schemas.microsoft.com/office/drawing/2014/main" val="1905993844"/>
                  </a:ext>
                </a:extLst>
              </a:tr>
            </a:tbl>
          </a:graphicData>
        </a:graphic>
      </p:graphicFrame>
    </p:spTree>
    <p:extLst>
      <p:ext uri="{BB962C8B-B14F-4D97-AF65-F5344CB8AC3E}">
        <p14:creationId xmlns:p14="http://schemas.microsoft.com/office/powerpoint/2010/main" val="2306454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7" y="-20398"/>
            <a:ext cx="11878293" cy="7738707"/>
          </a:xfrm>
          <a:prstGeom prst="rect">
            <a:avLst/>
          </a:prstGeom>
        </p:spPr>
      </p:pic>
      <p:sp>
        <p:nvSpPr>
          <p:cNvPr id="6" name="TextBox 5"/>
          <p:cNvSpPr txBox="1"/>
          <p:nvPr/>
        </p:nvSpPr>
        <p:spPr>
          <a:xfrm>
            <a:off x="863647" y="1556191"/>
            <a:ext cx="9757298" cy="3970318"/>
          </a:xfrm>
          <a:prstGeom prst="rect">
            <a:avLst/>
          </a:prstGeom>
          <a:noFill/>
        </p:spPr>
        <p:txBody>
          <a:bodyPr wrap="square" rtlCol="0">
            <a:spAutoFit/>
          </a:bodyPr>
          <a:lstStyle/>
          <a:p>
            <a:pPr marL="568325" indent="-568325" algn="just">
              <a:buAutoNum type="arabicPeriod"/>
            </a:pPr>
            <a:r>
              <a:rPr lang="id-ID" sz="2800" dirty="0">
                <a:effectLst/>
                <a:ea typeface="Times New Roman" panose="02020603050405020304" pitchFamily="18" charset="0"/>
                <a:cs typeface="Tahoma" panose="020B0604030504040204" pitchFamily="34" charset="0"/>
              </a:rPr>
              <a:t>melaksanakan verifikasi domisili calon peserta didik bar</a:t>
            </a:r>
            <a:r>
              <a:rPr lang="en-US" sz="2800" dirty="0">
                <a:effectLst/>
                <a:ea typeface="Times New Roman" panose="02020603050405020304" pitchFamily="18" charset="0"/>
                <a:cs typeface="Tahoma" panose="020B0604030504040204" pitchFamily="34" charset="0"/>
              </a:rPr>
              <a:t>u;</a:t>
            </a:r>
          </a:p>
          <a:p>
            <a:pPr marL="568325" indent="-568325" algn="just">
              <a:buAutoNum type="arabicPeriod"/>
            </a:pPr>
            <a:r>
              <a:rPr lang="id-ID" sz="2800" dirty="0">
                <a:effectLst/>
                <a:ea typeface="Times New Roman" panose="02020603050405020304" pitchFamily="18" charset="0"/>
                <a:cs typeface="Tahoma" panose="020B0604030504040204" pitchFamily="34" charset="0"/>
              </a:rPr>
              <a:t>melaksanakan pendaftaran calon peserta didik baru;</a:t>
            </a:r>
            <a:endParaRPr lang="en-US" sz="2800" dirty="0">
              <a:ea typeface="Times New Roman" panose="02020603050405020304" pitchFamily="18" charset="0"/>
            </a:endParaRPr>
          </a:p>
          <a:p>
            <a:pPr marL="568325" indent="-568325" algn="just">
              <a:buAutoNum type="arabicPeriod"/>
            </a:pPr>
            <a:r>
              <a:rPr lang="id-ID" sz="2800" dirty="0">
                <a:effectLst/>
                <a:ea typeface="Times New Roman" panose="02020603050405020304" pitchFamily="18" charset="0"/>
                <a:cs typeface="Tahoma" panose="020B0604030504040204" pitchFamily="34" charset="0"/>
              </a:rPr>
              <a:t>melaksanakan </a:t>
            </a:r>
            <a:r>
              <a:rPr lang="id-ID" sz="2800" i="1" dirty="0" err="1">
                <a:effectLst/>
                <a:ea typeface="Times New Roman" panose="02020603050405020304" pitchFamily="18" charset="0"/>
                <a:cs typeface="Tahoma" panose="020B0604030504040204" pitchFamily="34" charset="0"/>
              </a:rPr>
              <a:t>entry</a:t>
            </a:r>
            <a:r>
              <a:rPr lang="id-ID" sz="2800" dirty="0">
                <a:effectLst/>
                <a:ea typeface="Times New Roman" panose="02020603050405020304" pitchFamily="18" charset="0"/>
                <a:cs typeface="Tahoma" panose="020B0604030504040204" pitchFamily="34" charset="0"/>
              </a:rPr>
              <a:t> data;</a:t>
            </a:r>
            <a:endParaRPr lang="en-US" sz="2800" dirty="0">
              <a:ea typeface="Times New Roman" panose="02020603050405020304" pitchFamily="18" charset="0"/>
            </a:endParaRPr>
          </a:p>
          <a:p>
            <a:pPr marL="568325" indent="-568325" algn="just">
              <a:buAutoNum type="arabicPeriod"/>
            </a:pPr>
            <a:r>
              <a:rPr lang="id-ID" sz="2800" dirty="0">
                <a:effectLst/>
                <a:ea typeface="Times New Roman" panose="02020603050405020304" pitchFamily="18" charset="0"/>
                <a:cs typeface="Tahoma" panose="020B0604030504040204" pitchFamily="34" charset="0"/>
              </a:rPr>
              <a:t>melaksanakan distribusi berkas pendaftaran calon peserta didik baru yang diterima sementara;</a:t>
            </a:r>
            <a:endParaRPr lang="en-US" sz="2800" dirty="0">
              <a:ea typeface="Times New Roman" panose="02020603050405020304" pitchFamily="18" charset="0"/>
            </a:endParaRPr>
          </a:p>
          <a:p>
            <a:pPr marL="568325" indent="-568325" algn="just">
              <a:buAutoNum type="arabicPeriod"/>
            </a:pPr>
            <a:r>
              <a:rPr lang="en-US" sz="2800" dirty="0" err="1">
                <a:ea typeface="Times New Roman" panose="02020603050405020304" pitchFamily="18" charset="0"/>
                <a:cs typeface="Tahoma" panose="020B0604030504040204" pitchFamily="34" charset="0"/>
              </a:rPr>
              <a:t>m</a:t>
            </a:r>
            <a:r>
              <a:rPr lang="en-US" sz="2800" dirty="0" err="1">
                <a:effectLst/>
                <a:ea typeface="Times New Roman" panose="02020603050405020304" pitchFamily="18" charset="0"/>
                <a:cs typeface="Tahoma" panose="020B0604030504040204" pitchFamily="34" charset="0"/>
              </a:rPr>
              <a:t>enetapkan</a:t>
            </a:r>
            <a:r>
              <a:rPr lang="en-US" sz="2800" dirty="0">
                <a:effectLst/>
                <a:ea typeface="Times New Roman" panose="02020603050405020304" pitchFamily="18" charset="0"/>
                <a:cs typeface="Tahoma" panose="020B0604030504040204" pitchFamily="34" charset="0"/>
              </a:rPr>
              <a:t> dan </a:t>
            </a:r>
            <a:r>
              <a:rPr lang="id-ID" sz="2800" dirty="0">
                <a:effectLst/>
                <a:ea typeface="Times New Roman" panose="02020603050405020304" pitchFamily="18" charset="0"/>
                <a:cs typeface="Tahoma" panose="020B0604030504040204" pitchFamily="34" charset="0"/>
              </a:rPr>
              <a:t>mengumumkan daftar calon peserta didik baru yang diterima;</a:t>
            </a:r>
            <a:endParaRPr lang="en-US" sz="2800" dirty="0">
              <a:ea typeface="Times New Roman" panose="02020603050405020304" pitchFamily="18" charset="0"/>
            </a:endParaRPr>
          </a:p>
          <a:p>
            <a:pPr marL="568325" indent="-568325" algn="just">
              <a:buAutoNum type="arabicPeriod"/>
            </a:pPr>
            <a:r>
              <a:rPr lang="id-ID" sz="2800" dirty="0">
                <a:effectLst/>
                <a:ea typeface="Times New Roman" panose="02020603050405020304" pitchFamily="18" charset="0"/>
                <a:cs typeface="Tahoma" panose="020B0604030504040204" pitchFamily="34" charset="0"/>
              </a:rPr>
              <a:t>melaporkan hasil penerimaan peserta didik baru kepada Kepala Dinas Pendidikan</a:t>
            </a:r>
            <a:endParaRPr lang="en-US" sz="2800" dirty="0">
              <a:solidFill>
                <a:schemeClr val="tx2">
                  <a:lumMod val="50000"/>
                </a:schemeClr>
              </a:solidFill>
              <a:cs typeface="Arial" pitchFamily="34" charset="0"/>
            </a:endParaRPr>
          </a:p>
        </p:txBody>
      </p:sp>
      <p:sp>
        <p:nvSpPr>
          <p:cNvPr id="7" name="TextBox 6"/>
          <p:cNvSpPr txBox="1"/>
          <p:nvPr/>
        </p:nvSpPr>
        <p:spPr>
          <a:xfrm>
            <a:off x="828205" y="466785"/>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TUGAS PANITIA PPDB di SEKOLAH</a:t>
            </a:r>
          </a:p>
        </p:txBody>
      </p:sp>
      <p:grpSp>
        <p:nvGrpSpPr>
          <p:cNvPr id="9" name="Group 8"/>
          <p:cNvGrpSpPr/>
          <p:nvPr/>
        </p:nvGrpSpPr>
        <p:grpSpPr>
          <a:xfrm>
            <a:off x="9180785" y="6174581"/>
            <a:ext cx="2562857" cy="589215"/>
            <a:chOff x="2519327" y="5475944"/>
            <a:chExt cx="3815685" cy="877247"/>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1015104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HAL BARU PADA TEKNIS APLIKASI</a:t>
            </a:r>
          </a:p>
        </p:txBody>
      </p:sp>
      <p:sp>
        <p:nvSpPr>
          <p:cNvPr id="6" name="TextBox 5"/>
          <p:cNvSpPr txBox="1"/>
          <p:nvPr/>
        </p:nvSpPr>
        <p:spPr>
          <a:xfrm>
            <a:off x="828205" y="1494061"/>
            <a:ext cx="9614036" cy="3693319"/>
          </a:xfrm>
          <a:prstGeom prst="rect">
            <a:avLst/>
          </a:prstGeom>
          <a:noFill/>
        </p:spPr>
        <p:txBody>
          <a:bodyPr wrap="square" rtlCol="0">
            <a:spAutoFit/>
          </a:bodyPr>
          <a:lstStyle/>
          <a:p>
            <a:pPr marL="514350" lvl="2" indent="-514350" algn="just">
              <a:buAutoNum type="arabicPeriod"/>
            </a:pPr>
            <a:r>
              <a:rPr lang="en-US" sz="2600" dirty="0">
                <a:latin typeface="Arial" panose="020B0604020202020204" pitchFamily="34" charset="0"/>
                <a:ea typeface="Times New Roman" panose="02020603050405020304" pitchFamily="18" charset="0"/>
                <a:cs typeface="Arial" panose="020B0604020202020204" pitchFamily="34" charset="0"/>
              </a:rPr>
              <a:t>KS </a:t>
            </a:r>
            <a:r>
              <a:rPr lang="en-US" sz="2600" dirty="0" err="1">
                <a:latin typeface="Arial" panose="020B0604020202020204" pitchFamily="34" charset="0"/>
                <a:ea typeface="Times New Roman" panose="02020603050405020304" pitchFamily="18" charset="0"/>
                <a:cs typeface="Arial" panose="020B0604020202020204" pitchFamily="34" charset="0"/>
              </a:rPr>
              <a:t>diberikan</a:t>
            </a:r>
            <a:r>
              <a:rPr lang="en-US" sz="2600" dirty="0">
                <a:latin typeface="Arial" panose="020B0604020202020204" pitchFamily="34" charset="0"/>
                <a:ea typeface="Times New Roman" panose="02020603050405020304" pitchFamily="18" charset="0"/>
                <a:cs typeface="Arial" panose="020B0604020202020204" pitchFamily="34" charset="0"/>
              </a:rPr>
              <a:t> login </a:t>
            </a:r>
            <a:r>
              <a:rPr lang="en-US" sz="2600" dirty="0" err="1">
                <a:latin typeface="Arial" panose="020B0604020202020204" pitchFamily="34" charset="0"/>
                <a:ea typeface="Times New Roman" panose="02020603050405020304" pitchFamily="18" charset="0"/>
                <a:cs typeface="Arial" panose="020B0604020202020204" pitchFamily="34" charset="0"/>
              </a:rPr>
              <a:t>sebagai</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verifikator</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terakhir</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dalam</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pembuatan</a:t>
            </a:r>
            <a:r>
              <a:rPr lang="en-US" sz="2600" dirty="0">
                <a:latin typeface="Arial" panose="020B0604020202020204" pitchFamily="34" charset="0"/>
                <a:ea typeface="Times New Roman" panose="02020603050405020304" pitchFamily="18" charset="0"/>
                <a:cs typeface="Arial" panose="020B0604020202020204" pitchFamily="34" charset="0"/>
              </a:rPr>
              <a:t> PIN</a:t>
            </a:r>
          </a:p>
          <a:p>
            <a:pPr marL="514350" lvl="2" indent="-514350" algn="just">
              <a:buAutoNum type="arabicPeriod"/>
            </a:pPr>
            <a:endParaRPr lang="en-US" sz="2600" dirty="0">
              <a:latin typeface="Arial" panose="020B0604020202020204" pitchFamily="34" charset="0"/>
              <a:ea typeface="Times New Roman" panose="02020603050405020304" pitchFamily="18" charset="0"/>
              <a:cs typeface="Arial" panose="020B0604020202020204" pitchFamily="34" charset="0"/>
            </a:endParaRPr>
          </a:p>
          <a:p>
            <a:pPr marL="514350" lvl="2" indent="-514350" algn="just">
              <a:buAutoNum type="arabicPeriod"/>
            </a:pPr>
            <a:r>
              <a:rPr lang="en-US" sz="2600" dirty="0" err="1">
                <a:latin typeface="Arial" panose="020B0604020202020204" pitchFamily="34" charset="0"/>
                <a:ea typeface="Times New Roman" panose="02020603050405020304" pitchFamily="18" charset="0"/>
                <a:cs typeface="Arial" panose="020B0604020202020204" pitchFamily="34" charset="0"/>
              </a:rPr>
              <a:t>Rekomendasi</a:t>
            </a:r>
            <a:r>
              <a:rPr lang="en-US" sz="2600" dirty="0">
                <a:latin typeface="Arial" panose="020B0604020202020204" pitchFamily="34" charset="0"/>
                <a:ea typeface="Times New Roman" panose="02020603050405020304" pitchFamily="18" charset="0"/>
                <a:cs typeface="Arial" panose="020B0604020202020204" pitchFamily="34" charset="0"/>
              </a:rPr>
              <a:t> Jalur </a:t>
            </a:r>
            <a:r>
              <a:rPr lang="en-US" sz="2600" dirty="0" err="1">
                <a:latin typeface="Arial" panose="020B0604020202020204" pitchFamily="34" charset="0"/>
                <a:ea typeface="Times New Roman" panose="02020603050405020304" pitchFamily="18" charset="0"/>
                <a:cs typeface="Arial" panose="020B0604020202020204" pitchFamily="34" charset="0"/>
              </a:rPr>
              <a:t>Perpindahan</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Tugas</a:t>
            </a:r>
            <a:r>
              <a:rPr lang="en-US" sz="2600" dirty="0">
                <a:latin typeface="Arial" panose="020B0604020202020204" pitchFamily="34" charset="0"/>
                <a:ea typeface="Times New Roman" panose="02020603050405020304" pitchFamily="18" charset="0"/>
                <a:cs typeface="Arial" panose="020B0604020202020204" pitchFamily="34" charset="0"/>
              </a:rPr>
              <a:t> Orang/</a:t>
            </a:r>
            <a:r>
              <a:rPr lang="en-US" sz="2600" dirty="0" err="1">
                <a:latin typeface="Arial" panose="020B0604020202020204" pitchFamily="34" charset="0"/>
                <a:ea typeface="Times New Roman" panose="02020603050405020304" pitchFamily="18" charset="0"/>
                <a:cs typeface="Arial" panose="020B0604020202020204" pitchFamily="34" charset="0"/>
              </a:rPr>
              <a:t>Tua</a:t>
            </a:r>
            <a:r>
              <a:rPr lang="en-US" sz="2600" dirty="0">
                <a:latin typeface="Arial" panose="020B0604020202020204" pitchFamily="34" charset="0"/>
                <a:ea typeface="Times New Roman" panose="02020603050405020304" pitchFamily="18" charset="0"/>
                <a:cs typeface="Arial" panose="020B0604020202020204" pitchFamily="34" charset="0"/>
              </a:rPr>
              <a:t> dan </a:t>
            </a:r>
            <a:r>
              <a:rPr lang="en-US" sz="2600" dirty="0" err="1">
                <a:latin typeface="Arial" panose="020B0604020202020204" pitchFamily="34" charset="0"/>
                <a:ea typeface="Times New Roman" panose="02020603050405020304" pitchFamily="18" charset="0"/>
                <a:cs typeface="Arial" panose="020B0604020202020204" pitchFamily="34" charset="0"/>
              </a:rPr>
              <a:t>Rekomendasi</a:t>
            </a:r>
            <a:r>
              <a:rPr lang="en-US" sz="2600" dirty="0">
                <a:latin typeface="Arial" panose="020B0604020202020204" pitchFamily="34" charset="0"/>
                <a:ea typeface="Times New Roman" panose="02020603050405020304" pitchFamily="18" charset="0"/>
                <a:cs typeface="Arial" panose="020B0604020202020204" pitchFamily="34" charset="0"/>
              </a:rPr>
              <a:t> Anak </a:t>
            </a:r>
            <a:r>
              <a:rPr lang="en-US" sz="2600" dirty="0" err="1">
                <a:latin typeface="Arial" panose="020B0604020202020204" pitchFamily="34" charset="0"/>
                <a:ea typeface="Times New Roman" panose="02020603050405020304" pitchFamily="18" charset="0"/>
                <a:cs typeface="Arial" panose="020B0604020202020204" pitchFamily="34" charset="0"/>
              </a:rPr>
              <a:t>Pegawai</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Pemkot</a:t>
            </a:r>
            <a:r>
              <a:rPr lang="en-US" sz="2600" dirty="0">
                <a:latin typeface="Arial" panose="020B0604020202020204" pitchFamily="34" charset="0"/>
                <a:ea typeface="Times New Roman" panose="02020603050405020304" pitchFamily="18" charset="0"/>
                <a:cs typeface="Arial" panose="020B0604020202020204" pitchFamily="34" charset="0"/>
              </a:rPr>
              <a:t>, TNI, ASN TNI, POLRI, ASN POLRI, ASN </a:t>
            </a:r>
            <a:r>
              <a:rPr lang="en-US" sz="2600" dirty="0" err="1">
                <a:latin typeface="Arial" panose="020B0604020202020204" pitchFamily="34" charset="0"/>
                <a:ea typeface="Times New Roman" panose="02020603050405020304" pitchFamily="18" charset="0"/>
                <a:cs typeface="Arial" panose="020B0604020202020204" pitchFamily="34" charset="0"/>
              </a:rPr>
              <a:t>Kejaksaan</a:t>
            </a:r>
            <a:r>
              <a:rPr lang="en-US" sz="2600" dirty="0">
                <a:latin typeface="Arial" panose="020B0604020202020204" pitchFamily="34" charset="0"/>
                <a:ea typeface="Times New Roman" panose="02020603050405020304" pitchFamily="18" charset="0"/>
                <a:cs typeface="Arial" panose="020B0604020202020204" pitchFamily="34" charset="0"/>
              </a:rPr>
              <a:t> Negeri </a:t>
            </a:r>
            <a:r>
              <a:rPr lang="en-US" sz="2600" dirty="0" err="1">
                <a:latin typeface="Arial" panose="020B0604020202020204" pitchFamily="34" charset="0"/>
                <a:ea typeface="Times New Roman" panose="02020603050405020304" pitchFamily="18" charset="0"/>
                <a:cs typeface="Arial" panose="020B0604020202020204" pitchFamily="34" charset="0"/>
              </a:rPr>
              <a:t>Madiun</a:t>
            </a:r>
            <a:r>
              <a:rPr lang="en-US" sz="2600" dirty="0">
                <a:latin typeface="Arial" panose="020B0604020202020204" pitchFamily="34" charset="0"/>
                <a:ea typeface="Times New Roman" panose="02020603050405020304" pitchFamily="18" charset="0"/>
                <a:cs typeface="Arial" panose="020B0604020202020204" pitchFamily="34" charset="0"/>
              </a:rPr>
              <a:t> dan ASN </a:t>
            </a:r>
            <a:r>
              <a:rPr lang="en-US" sz="2600" dirty="0" err="1">
                <a:latin typeface="Arial" panose="020B0604020202020204" pitchFamily="34" charset="0"/>
                <a:ea typeface="Times New Roman" panose="02020603050405020304" pitchFamily="18" charset="0"/>
                <a:cs typeface="Arial" panose="020B0604020202020204" pitchFamily="34" charset="0"/>
              </a:rPr>
              <a:t>Pengadilan</a:t>
            </a:r>
            <a:r>
              <a:rPr lang="en-US" sz="2600" dirty="0">
                <a:latin typeface="Arial" panose="020B0604020202020204" pitchFamily="34" charset="0"/>
                <a:ea typeface="Times New Roman" panose="02020603050405020304" pitchFamily="18" charset="0"/>
                <a:cs typeface="Arial" panose="020B0604020202020204" pitchFamily="34" charset="0"/>
              </a:rPr>
              <a:t> Negeri Kota </a:t>
            </a:r>
            <a:r>
              <a:rPr lang="en-US" sz="2600" dirty="0" err="1">
                <a:latin typeface="Arial" panose="020B0604020202020204" pitchFamily="34" charset="0"/>
                <a:ea typeface="Times New Roman" panose="02020603050405020304" pitchFamily="18" charset="0"/>
                <a:cs typeface="Arial" panose="020B0604020202020204" pitchFamily="34" charset="0"/>
              </a:rPr>
              <a:t>Madiun</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dilaksanakan</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dirty="0" err="1">
                <a:latin typeface="Arial" panose="020B0604020202020204" pitchFamily="34" charset="0"/>
                <a:ea typeface="Times New Roman" panose="02020603050405020304" pitchFamily="18" charset="0"/>
                <a:cs typeface="Arial" panose="020B0604020202020204" pitchFamily="34" charset="0"/>
              </a:rPr>
              <a:t>secara</a:t>
            </a:r>
            <a:r>
              <a:rPr lang="en-US" sz="2600" dirty="0">
                <a:latin typeface="Arial" panose="020B0604020202020204" pitchFamily="34" charset="0"/>
                <a:ea typeface="Times New Roman" panose="02020603050405020304" pitchFamily="18" charset="0"/>
                <a:cs typeface="Arial" panose="020B0604020202020204" pitchFamily="34" charset="0"/>
              </a:rPr>
              <a:t> </a:t>
            </a:r>
            <a:r>
              <a:rPr lang="en-US" sz="2600" b="1" dirty="0">
                <a:latin typeface="Arial" panose="020B0604020202020204" pitchFamily="34" charset="0"/>
                <a:ea typeface="Times New Roman" panose="02020603050405020304" pitchFamily="18" charset="0"/>
                <a:cs typeface="Arial" panose="020B0604020202020204" pitchFamily="34" charset="0"/>
              </a:rPr>
              <a:t>daring/online </a:t>
            </a:r>
            <a:r>
              <a:rPr lang="en-US" sz="2600" dirty="0" err="1">
                <a:latin typeface="Arial" panose="020B0604020202020204" pitchFamily="34" charset="0"/>
                <a:ea typeface="Times New Roman" panose="02020603050405020304" pitchFamily="18" charset="0"/>
                <a:cs typeface="Arial" panose="020B0604020202020204" pitchFamily="34" charset="0"/>
              </a:rPr>
              <a:t>menggunakan</a:t>
            </a:r>
            <a:r>
              <a:rPr lang="en-US" sz="2600" dirty="0">
                <a:latin typeface="Arial" panose="020B0604020202020204" pitchFamily="34" charset="0"/>
                <a:ea typeface="Times New Roman" panose="02020603050405020304" pitchFamily="18" charset="0"/>
                <a:cs typeface="Arial" panose="020B0604020202020204" pitchFamily="34" charset="0"/>
              </a:rPr>
              <a:t> PIN yang </a:t>
            </a:r>
            <a:r>
              <a:rPr lang="en-US" sz="2600" dirty="0" err="1">
                <a:latin typeface="Arial" panose="020B0604020202020204" pitchFamily="34" charset="0"/>
                <a:ea typeface="Times New Roman" panose="02020603050405020304" pitchFamily="18" charset="0"/>
                <a:cs typeface="Arial" panose="020B0604020202020204" pitchFamily="34" charset="0"/>
              </a:rPr>
              <a:t>diberikan</a:t>
            </a:r>
            <a:r>
              <a:rPr lang="en-US" sz="2600" dirty="0">
                <a:latin typeface="Arial" panose="020B0604020202020204" pitchFamily="34" charset="0"/>
                <a:ea typeface="Times New Roman" panose="02020603050405020304" pitchFamily="18" charset="0"/>
                <a:cs typeface="Arial" panose="020B0604020202020204" pitchFamily="34" charset="0"/>
              </a:rPr>
              <a:t> oleh </a:t>
            </a:r>
            <a:r>
              <a:rPr lang="en-US" sz="2600" dirty="0" err="1">
                <a:latin typeface="Arial" panose="020B0604020202020204" pitchFamily="34" charset="0"/>
                <a:ea typeface="Times New Roman" panose="02020603050405020304" pitchFamily="18" charset="0"/>
                <a:cs typeface="Arial" panose="020B0604020202020204" pitchFamily="34" charset="0"/>
              </a:rPr>
              <a:t>sekolah</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37723451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76609F41-188B-E733-45EE-FA6F1CADFC62}"/>
              </a:ext>
            </a:extLst>
          </p:cNvPr>
          <p:cNvGraphicFramePr>
            <a:graphicFrameLocks noGrp="1"/>
          </p:cNvGraphicFramePr>
          <p:nvPr>
            <p:extLst>
              <p:ext uri="{D42A27DB-BD31-4B8C-83A1-F6EECF244321}">
                <p14:modId xmlns:p14="http://schemas.microsoft.com/office/powerpoint/2010/main" val="2121046528"/>
              </p:ext>
            </p:extLst>
          </p:nvPr>
        </p:nvGraphicFramePr>
        <p:xfrm>
          <a:off x="1115889" y="1494061"/>
          <a:ext cx="9164647" cy="2830054"/>
        </p:xfrm>
        <a:graphic>
          <a:graphicData uri="http://schemas.openxmlformats.org/drawingml/2006/table">
            <a:tbl>
              <a:tblPr>
                <a:tableStyleId>{5C22544A-7EE6-4342-B048-85BDC9FD1C3A}</a:tableStyleId>
              </a:tblPr>
              <a:tblGrid>
                <a:gridCol w="873208">
                  <a:extLst>
                    <a:ext uri="{9D8B030D-6E8A-4147-A177-3AD203B41FA5}">
                      <a16:colId xmlns:a16="http://schemas.microsoft.com/office/drawing/2014/main" val="2091863135"/>
                    </a:ext>
                  </a:extLst>
                </a:gridCol>
                <a:gridCol w="3735304">
                  <a:extLst>
                    <a:ext uri="{9D8B030D-6E8A-4147-A177-3AD203B41FA5}">
                      <a16:colId xmlns:a16="http://schemas.microsoft.com/office/drawing/2014/main" val="3044448448"/>
                    </a:ext>
                  </a:extLst>
                </a:gridCol>
                <a:gridCol w="1944216">
                  <a:extLst>
                    <a:ext uri="{9D8B030D-6E8A-4147-A177-3AD203B41FA5}">
                      <a16:colId xmlns:a16="http://schemas.microsoft.com/office/drawing/2014/main" val="3942450694"/>
                    </a:ext>
                  </a:extLst>
                </a:gridCol>
                <a:gridCol w="2611919">
                  <a:extLst>
                    <a:ext uri="{9D8B030D-6E8A-4147-A177-3AD203B41FA5}">
                      <a16:colId xmlns:a16="http://schemas.microsoft.com/office/drawing/2014/main" val="1843454162"/>
                    </a:ext>
                  </a:extLst>
                </a:gridCol>
              </a:tblGrid>
              <a:tr h="1524556">
                <a:tc>
                  <a:txBody>
                    <a:bodyPr/>
                    <a:lstStyle/>
                    <a:p>
                      <a:pPr algn="ctr">
                        <a:lnSpc>
                          <a:spcPct val="130000"/>
                        </a:lnSpc>
                      </a:pPr>
                      <a:r>
                        <a:rPr lang="id-ID" sz="2400">
                          <a:effectLst/>
                        </a:rPr>
                        <a:t>NO</a:t>
                      </a:r>
                      <a:endParaRPr lang="id-ID" sz="2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30000"/>
                        </a:lnSpc>
                      </a:pPr>
                      <a:r>
                        <a:rPr lang="id-ID" sz="2400">
                          <a:effectLst/>
                        </a:rPr>
                        <a:t>NAMA SEKOLAH</a:t>
                      </a:r>
                      <a:endParaRPr lang="id-ID" sz="2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30000"/>
                        </a:lnSpc>
                      </a:pPr>
                      <a:r>
                        <a:rPr lang="id-ID" sz="2400" dirty="0">
                          <a:effectLst/>
                        </a:rPr>
                        <a:t>JUMLAH ROMBEL</a:t>
                      </a:r>
                      <a:endParaRPr lang="id-ID" sz="2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30000"/>
                        </a:lnSpc>
                      </a:pPr>
                      <a:r>
                        <a:rPr lang="id-ID" sz="2400" dirty="0">
                          <a:effectLst/>
                        </a:rPr>
                        <a:t>JUMLAH PESERTA DIDIK PER KELAS</a:t>
                      </a:r>
                      <a:endParaRPr lang="id-ID" sz="2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75701350"/>
                  </a:ext>
                </a:extLst>
              </a:tr>
              <a:tr h="283903">
                <a:tc>
                  <a:txBody>
                    <a:bodyPr/>
                    <a:lstStyle/>
                    <a:p>
                      <a:pPr algn="ctr">
                        <a:lnSpc>
                          <a:spcPct val="130000"/>
                        </a:lnSpc>
                      </a:pPr>
                      <a:r>
                        <a:rPr lang="id-ID" sz="2400">
                          <a:effectLst/>
                        </a:rPr>
                        <a:t>1</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30000"/>
                        </a:lnSpc>
                      </a:pPr>
                      <a:r>
                        <a:rPr lang="id-ID" sz="2400">
                          <a:effectLst/>
                        </a:rPr>
                        <a:t>TK Negeri Pembina</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en-US" sz="2400">
                          <a:effectLst/>
                        </a:rPr>
                        <a:t> </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id-ID" sz="2400">
                          <a:effectLst/>
                        </a:rPr>
                        <a:t> </a:t>
                      </a:r>
                      <a:endParaRPr lang="id-ID" sz="2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37374824"/>
                  </a:ext>
                </a:extLst>
              </a:tr>
              <a:tr h="283903">
                <a:tc>
                  <a:txBody>
                    <a:bodyPr/>
                    <a:lstStyle/>
                    <a:p>
                      <a:pPr algn="ctr">
                        <a:lnSpc>
                          <a:spcPct val="130000"/>
                        </a:lnSpc>
                      </a:pPr>
                      <a:r>
                        <a:rPr lang="id-ID" sz="2400">
                          <a:effectLst/>
                        </a:rPr>
                        <a:t> </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ct val="130000"/>
                        </a:lnSpc>
                        <a:buFont typeface="+mj-lt"/>
                        <a:buAutoNum type="alphaLcPeriod"/>
                      </a:pPr>
                      <a:r>
                        <a:rPr lang="en-US" sz="2400">
                          <a:effectLst/>
                        </a:rPr>
                        <a:t>Kelompok A</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en-US" sz="2400">
                          <a:effectLst/>
                        </a:rPr>
                        <a:t>3</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id-ID" sz="2400">
                          <a:effectLst/>
                        </a:rPr>
                        <a:t>15</a:t>
                      </a:r>
                      <a:endParaRPr lang="id-ID" sz="2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8611533"/>
                  </a:ext>
                </a:extLst>
              </a:tr>
              <a:tr h="283903">
                <a:tc>
                  <a:txBody>
                    <a:bodyPr/>
                    <a:lstStyle/>
                    <a:p>
                      <a:pPr algn="ctr">
                        <a:lnSpc>
                          <a:spcPct val="130000"/>
                        </a:lnSpc>
                      </a:pPr>
                      <a:r>
                        <a:rPr lang="id-ID" sz="2400">
                          <a:effectLst/>
                        </a:rPr>
                        <a:t> </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nSpc>
                          <a:spcPct val="130000"/>
                        </a:lnSpc>
                        <a:buFont typeface="+mj-lt"/>
                        <a:buAutoNum type="alphaLcPeriod"/>
                      </a:pPr>
                      <a:r>
                        <a:rPr lang="en-US" sz="2400">
                          <a:effectLst/>
                        </a:rPr>
                        <a:t>Kelompok B</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en-US" sz="2400">
                          <a:effectLst/>
                        </a:rPr>
                        <a:t>1</a:t>
                      </a:r>
                      <a:endParaRPr lang="id-ID"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30000"/>
                        </a:lnSpc>
                      </a:pPr>
                      <a:r>
                        <a:rPr lang="id-ID" sz="2400" dirty="0">
                          <a:effectLst/>
                        </a:rPr>
                        <a:t>15</a:t>
                      </a:r>
                      <a:endParaRPr lang="id-ID"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89526193"/>
                  </a:ext>
                </a:extLst>
              </a:tr>
            </a:tbl>
          </a:graphicData>
        </a:graphic>
      </p:graphicFrame>
    </p:spTree>
    <p:extLst>
      <p:ext uri="{BB962C8B-B14F-4D97-AF65-F5344CB8AC3E}">
        <p14:creationId xmlns:p14="http://schemas.microsoft.com/office/powerpoint/2010/main" val="546830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39477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err="1">
                <a:solidFill>
                  <a:schemeClr val="bg1"/>
                </a:solidFill>
                <a:latin typeface="Arial Black" pitchFamily="34" charset="0"/>
              </a:rPr>
              <a:t>Ketentuan</a:t>
            </a:r>
            <a:r>
              <a:rPr lang="en-US" sz="2800" dirty="0">
                <a:solidFill>
                  <a:schemeClr val="bg1"/>
                </a:solidFill>
                <a:latin typeface="Arial Black" pitchFamily="34" charset="0"/>
              </a:rPr>
              <a:t> </a:t>
            </a:r>
            <a:r>
              <a:rPr lang="en-US" sz="2800" dirty="0" err="1">
                <a:solidFill>
                  <a:schemeClr val="bg1"/>
                </a:solidFill>
                <a:latin typeface="Arial Black" pitchFamily="34" charset="0"/>
              </a:rPr>
              <a:t>Umum</a:t>
            </a:r>
            <a:endParaRPr lang="en-US" sz="2800" dirty="0">
              <a:solidFill>
                <a:schemeClr val="bg1"/>
              </a:solidFill>
              <a:latin typeface="Arial Black" pitchFamily="34" charset="0"/>
            </a:endParaRPr>
          </a:p>
        </p:txBody>
      </p:sp>
      <p:sp>
        <p:nvSpPr>
          <p:cNvPr id="6" name="TextBox 5"/>
          <p:cNvSpPr txBox="1"/>
          <p:nvPr/>
        </p:nvSpPr>
        <p:spPr>
          <a:xfrm>
            <a:off x="521513" y="1271642"/>
            <a:ext cx="9614036" cy="5262979"/>
          </a:xfrm>
          <a:prstGeom prst="rect">
            <a:avLst/>
          </a:prstGeom>
          <a:noFill/>
        </p:spPr>
        <p:txBody>
          <a:bodyPr wrap="square" rtlCol="0">
            <a:spAutoFit/>
          </a:bodyPr>
          <a:lstStyle/>
          <a:p>
            <a:pPr marL="508000" lvl="2" indent="-508000" algn="just"/>
            <a:r>
              <a:rPr lang="en-US" sz="2400" dirty="0">
                <a:latin typeface="Arial" panose="020B0604020202020204" pitchFamily="34" charset="0"/>
                <a:ea typeface="Times New Roman" panose="02020603050405020304" pitchFamily="18" charset="0"/>
                <a:cs typeface="Arial" panose="020B0604020202020204" pitchFamily="34" charset="0"/>
              </a:rPr>
              <a:t>6</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Nilai Rapor adalah hasil kegiatan pengukuran capaian kompetensi peserta didik yang dilakukan Satuan Pendidikan selama </a:t>
            </a:r>
            <a:r>
              <a:rPr lang="en-US" sz="2400" dirty="0">
                <a:effectLst/>
                <a:latin typeface="Arial" panose="020B0604020202020204" pitchFamily="34" charset="0"/>
                <a:ea typeface="Times New Roman" panose="02020603050405020304" pitchFamily="18" charset="0"/>
                <a:cs typeface="Arial" panose="020B0604020202020204" pitchFamily="34" charset="0"/>
              </a:rPr>
              <a:t>5 </a:t>
            </a:r>
            <a:r>
              <a:rPr lang="id-ID"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a:effectLst/>
                <a:latin typeface="Arial" panose="020B0604020202020204" pitchFamily="34" charset="0"/>
                <a:ea typeface="Times New Roman" panose="02020603050405020304" pitchFamily="18" charset="0"/>
                <a:cs typeface="Arial" panose="020B0604020202020204" pitchFamily="34" charset="0"/>
              </a:rPr>
              <a:t>lima</a:t>
            </a:r>
            <a:r>
              <a:rPr lang="id-ID" sz="2400" dirty="0">
                <a:effectLst/>
                <a:latin typeface="Arial" panose="020B0604020202020204" pitchFamily="34" charset="0"/>
                <a:ea typeface="Times New Roman" panose="02020603050405020304" pitchFamily="18" charset="0"/>
                <a:cs typeface="Arial" panose="020B0604020202020204" pitchFamily="34" charset="0"/>
              </a:rPr>
              <a:t>) semester terakhir dengan mengacu pada standar penilaian pendidikan untuk memperoleh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pengakuan atas prestasi belajar.</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2" indent="-508000" algn="just">
              <a:buFont typeface="+mj-lt"/>
              <a:buAutoNum type="arabicPeriod"/>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2" indent="-508000" algn="just"/>
            <a:r>
              <a:rPr lang="en-US" sz="2400" dirty="0">
                <a:effectLst/>
                <a:latin typeface="Arial" panose="020B0604020202020204" pitchFamily="34" charset="0"/>
                <a:ea typeface="Times New Roman" panose="02020603050405020304" pitchFamily="18" charset="0"/>
                <a:cs typeface="Arial" panose="020B0604020202020204" pitchFamily="34" charset="0"/>
              </a:rPr>
              <a:t>7.	</a:t>
            </a:r>
            <a:r>
              <a:rPr lang="id-ID" sz="2400" dirty="0">
                <a:effectLst/>
                <a:latin typeface="Arial" panose="020B0604020202020204" pitchFamily="34" charset="0"/>
                <a:ea typeface="Times New Roman" panose="02020603050405020304" pitchFamily="18" charset="0"/>
                <a:cs typeface="Arial" panose="020B0604020202020204" pitchFamily="34" charset="0"/>
              </a:rPr>
              <a:t>Jalur Prestasi Hasil Lomba adalah jalur yang diperuntukkan bagi calon peserta didik baru lulusan SD/MI </a:t>
            </a:r>
            <a:r>
              <a:rPr lang="en-US" sz="2400" dirty="0">
                <a:effectLst/>
                <a:latin typeface="Arial" panose="020B0604020202020204" pitchFamily="34" charset="0"/>
                <a:ea typeface="Times New Roman" panose="02020603050405020304" pitchFamily="18" charset="0"/>
                <a:cs typeface="Arial" panose="020B0604020202020204" pitchFamily="34" charset="0"/>
              </a:rPr>
              <a:t>Kota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id-ID" sz="2400" dirty="0">
                <a:effectLst/>
                <a:latin typeface="Arial" panose="020B0604020202020204" pitchFamily="34" charset="0"/>
                <a:ea typeface="Times New Roman" panose="02020603050405020304" pitchFamily="18" charset="0"/>
                <a:cs typeface="Arial" panose="020B0604020202020204" pitchFamily="34" charset="0"/>
              </a:rPr>
              <a:t>yang mempunyai prestasi akademik dan non akademik termasuk </a:t>
            </a:r>
            <a:r>
              <a:rPr lang="id-ID" sz="2400" i="1" dirty="0" err="1">
                <a:effectLst/>
                <a:latin typeface="Arial" panose="020B0604020202020204" pitchFamily="34" charset="0"/>
                <a:ea typeface="Times New Roman" panose="02020603050405020304" pitchFamily="18" charset="0"/>
                <a:cs typeface="Arial" panose="020B0604020202020204" pitchFamily="34" charset="0"/>
              </a:rPr>
              <a:t>golden</a:t>
            </a:r>
            <a:r>
              <a:rPr lang="id-ID" sz="2400" i="1" dirty="0">
                <a:effectLst/>
                <a:latin typeface="Arial" panose="020B0604020202020204" pitchFamily="34" charset="0"/>
                <a:ea typeface="Times New Roman" panose="02020603050405020304" pitchFamily="18" charset="0"/>
                <a:cs typeface="Arial" panose="020B0604020202020204" pitchFamily="34" charset="0"/>
              </a:rPr>
              <a:t> </a:t>
            </a:r>
            <a:r>
              <a:rPr lang="id-ID" sz="2400" i="1" dirty="0" err="1">
                <a:effectLst/>
                <a:latin typeface="Arial" panose="020B0604020202020204" pitchFamily="34" charset="0"/>
                <a:ea typeface="Times New Roman" panose="02020603050405020304" pitchFamily="18" charset="0"/>
                <a:cs typeface="Arial" panose="020B0604020202020204" pitchFamily="34" charset="0"/>
              </a:rPr>
              <a:t>ticket</a:t>
            </a:r>
            <a:r>
              <a:rPr lang="id-ID" sz="2400" dirty="0">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08000" lvl="2" indent="-508000" algn="just">
              <a:buFont typeface="+mj-lt"/>
              <a:buAutoNum type="arabicPeriod"/>
            </a:pPr>
            <a:endParaRPr lang="en-US" sz="2400" b="1" dirty="0">
              <a:solidFill>
                <a:schemeClr val="tx2">
                  <a:lumMod val="50000"/>
                </a:schemeClr>
              </a:solidFill>
              <a:latin typeface="Arial" panose="020B0604020202020204" pitchFamily="34" charset="0"/>
              <a:cs typeface="Arial" panose="020B0604020202020204" pitchFamily="34" charset="0"/>
            </a:endParaRPr>
          </a:p>
          <a:p>
            <a:pPr marL="508000" lvl="2" indent="-508000" algn="just"/>
            <a:r>
              <a:rPr lang="en-US" sz="2400" dirty="0">
                <a:latin typeface="Arial" panose="020B0604020202020204" pitchFamily="34" charset="0"/>
                <a:ea typeface="Times New Roman" panose="02020603050405020304" pitchFamily="18" charset="0"/>
                <a:cs typeface="Arial" panose="020B0604020202020204" pitchFamily="34" charset="0"/>
              </a:rPr>
              <a:t>8</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2400" i="1" dirty="0">
                <a:effectLst/>
                <a:latin typeface="Arial" panose="020B0604020202020204" pitchFamily="34" charset="0"/>
                <a:ea typeface="Times New Roman" panose="02020603050405020304" pitchFamily="18" charset="0"/>
                <a:cs typeface="Arial" panose="020B0604020202020204" pitchFamily="34" charset="0"/>
              </a:rPr>
              <a:t>	Golden Ticket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adalah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jalur</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penerimaan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jenjang</a:t>
            </a:r>
            <a:r>
              <a:rPr lang="en-US" sz="2400" dirty="0">
                <a:effectLst/>
                <a:latin typeface="Arial" panose="020B0604020202020204" pitchFamily="34" charset="0"/>
                <a:ea typeface="Times New Roman" panose="02020603050405020304" pitchFamily="18" charset="0"/>
                <a:cs typeface="Arial" panose="020B0604020202020204" pitchFamily="34" charset="0"/>
              </a:rPr>
              <a:t> SMP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bagi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calon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lulusan</a:t>
            </a:r>
            <a:r>
              <a:rPr lang="en-US" sz="2400" dirty="0">
                <a:effectLst/>
                <a:latin typeface="Arial" panose="020B0604020202020204" pitchFamily="34" charset="0"/>
                <a:ea typeface="Times New Roman" panose="02020603050405020304" pitchFamily="18" charset="0"/>
                <a:cs typeface="Arial" panose="020B0604020202020204" pitchFamily="34" charset="0"/>
              </a:rPr>
              <a:t> SD/MI Kota </a:t>
            </a:r>
            <a:r>
              <a:rPr lang="en-US" sz="2400" dirty="0" err="1">
                <a:effectLst/>
                <a:latin typeface="Arial" panose="020B0604020202020204" pitchFamily="34" charset="0"/>
                <a:ea typeface="Times New Roman" panose="02020603050405020304" pitchFamily="18" charset="0"/>
                <a:cs typeface="Arial" panose="020B0604020202020204" pitchFamily="34" charset="0"/>
              </a:rPr>
              <a:t>Madiun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penghafal</a:t>
            </a:r>
            <a:r>
              <a:rPr lang="en-US" sz="2400" dirty="0">
                <a:effectLst/>
                <a:latin typeface="Arial" panose="020B0604020202020204" pitchFamily="34" charset="0"/>
                <a:ea typeface="Times New Roman" panose="02020603050405020304" pitchFamily="18" charset="0"/>
                <a:cs typeface="Arial" panose="020B0604020202020204" pitchFamily="34" charset="0"/>
              </a:rPr>
              <a:t> Al-Qur’an. </a:t>
            </a:r>
            <a:endParaRPr lang="en-US" sz="2000" b="1" dirty="0">
              <a:solidFill>
                <a:schemeClr val="tx2">
                  <a:lumMod val="50000"/>
                </a:schemeClr>
              </a:solidFill>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305020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2C8A991E-0797-FD25-C829-423EDC981F95}"/>
              </a:ext>
            </a:extLst>
          </p:cNvPr>
          <p:cNvGraphicFramePr>
            <a:graphicFrameLocks noGrp="1"/>
          </p:cNvGraphicFramePr>
          <p:nvPr>
            <p:extLst>
              <p:ext uri="{D42A27DB-BD31-4B8C-83A1-F6EECF244321}">
                <p14:modId xmlns:p14="http://schemas.microsoft.com/office/powerpoint/2010/main" val="3605398768"/>
              </p:ext>
            </p:extLst>
          </p:nvPr>
        </p:nvGraphicFramePr>
        <p:xfrm>
          <a:off x="2197634" y="1346693"/>
          <a:ext cx="6827084" cy="6165024"/>
        </p:xfrm>
        <a:graphic>
          <a:graphicData uri="http://schemas.openxmlformats.org/drawingml/2006/table">
            <a:tbl>
              <a:tblPr>
                <a:tableStyleId>{5C22544A-7EE6-4342-B048-85BDC9FD1C3A}</a:tableStyleId>
              </a:tblPr>
              <a:tblGrid>
                <a:gridCol w="650484">
                  <a:extLst>
                    <a:ext uri="{9D8B030D-6E8A-4147-A177-3AD203B41FA5}">
                      <a16:colId xmlns:a16="http://schemas.microsoft.com/office/drawing/2014/main" val="10738619"/>
                    </a:ext>
                  </a:extLst>
                </a:gridCol>
                <a:gridCol w="2921072">
                  <a:extLst>
                    <a:ext uri="{9D8B030D-6E8A-4147-A177-3AD203B41FA5}">
                      <a16:colId xmlns:a16="http://schemas.microsoft.com/office/drawing/2014/main" val="1939694369"/>
                    </a:ext>
                  </a:extLst>
                </a:gridCol>
                <a:gridCol w="1063868">
                  <a:extLst>
                    <a:ext uri="{9D8B030D-6E8A-4147-A177-3AD203B41FA5}">
                      <a16:colId xmlns:a16="http://schemas.microsoft.com/office/drawing/2014/main" val="1372901269"/>
                    </a:ext>
                  </a:extLst>
                </a:gridCol>
                <a:gridCol w="2191660">
                  <a:extLst>
                    <a:ext uri="{9D8B030D-6E8A-4147-A177-3AD203B41FA5}">
                      <a16:colId xmlns:a16="http://schemas.microsoft.com/office/drawing/2014/main" val="1824282135"/>
                    </a:ext>
                  </a:extLst>
                </a:gridCol>
              </a:tblGrid>
              <a:tr h="678624">
                <a:tc>
                  <a:txBody>
                    <a:bodyPr/>
                    <a:lstStyle/>
                    <a:p>
                      <a:pPr algn="ctr"/>
                      <a:r>
                        <a:rPr lang="id-ID" sz="2000" dirty="0">
                          <a:effectLst/>
                        </a:rPr>
                        <a:t>NO</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NAMA SEKOLAH</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JUMLAH ROMBEL</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JUMLAH PESERTA DIDIK PER KELAS</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10584329"/>
                  </a:ext>
                </a:extLst>
              </a:tr>
              <a:tr h="271441">
                <a:tc gridSpan="2">
                  <a:txBody>
                    <a:bodyPr/>
                    <a:lstStyle/>
                    <a:p>
                      <a:r>
                        <a:rPr lang="id-ID" sz="2000">
                          <a:effectLst/>
                        </a:rPr>
                        <a:t>KECAMATAN MANGUHARJO</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id-ID"/>
                    </a:p>
                  </a:txBody>
                  <a:tcPr/>
                </a:tc>
                <a:tc>
                  <a:txBody>
                    <a:bodyPr/>
                    <a:lstStyle/>
                    <a:p>
                      <a:pPr algn="ctr"/>
                      <a:r>
                        <a:rPr lang="id-ID" sz="2000">
                          <a:effectLst/>
                        </a:rPr>
                        <a:t> </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 </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53375064"/>
                  </a:ext>
                </a:extLst>
              </a:tr>
              <a:tr h="271441">
                <a:tc>
                  <a:txBody>
                    <a:bodyPr/>
                    <a:lstStyle/>
                    <a:p>
                      <a:pPr algn="ctr"/>
                      <a:r>
                        <a:rPr lang="id-ID"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MANGUHARJO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15894247"/>
                  </a:ext>
                </a:extLst>
              </a:tr>
              <a:tr h="271441">
                <a:tc>
                  <a:txBody>
                    <a:bodyPr/>
                    <a:lstStyle/>
                    <a:p>
                      <a:pPr algn="ctr"/>
                      <a:r>
                        <a:rPr lang="id-ID"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01 NAMB</a:t>
                      </a:r>
                      <a:r>
                        <a:rPr lang="id-ID" sz="2000">
                          <a:effectLst/>
                        </a:rPr>
                        <a:t>ANGAN</a:t>
                      </a:r>
                      <a:r>
                        <a:rPr lang="en-US" sz="2000">
                          <a:effectLst/>
                        </a:rPr>
                        <a:t>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52379689"/>
                  </a:ext>
                </a:extLst>
              </a:tr>
              <a:tr h="271441">
                <a:tc>
                  <a:txBody>
                    <a:bodyPr/>
                    <a:lstStyle/>
                    <a:p>
                      <a:pPr algn="ctr"/>
                      <a:r>
                        <a:rPr lang="id-ID"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02 NAMB</a:t>
                      </a:r>
                      <a:r>
                        <a:rPr lang="id-ID" sz="2000">
                          <a:effectLst/>
                        </a:rPr>
                        <a:t>ANGAN</a:t>
                      </a:r>
                      <a:r>
                        <a:rPr lang="en-US" sz="2000">
                          <a:effectLst/>
                        </a:rPr>
                        <a:t>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54215031"/>
                  </a:ext>
                </a:extLst>
              </a:tr>
              <a:tr h="271441">
                <a:tc>
                  <a:txBody>
                    <a:bodyPr/>
                    <a:lstStyle/>
                    <a:p>
                      <a:pPr algn="ctr"/>
                      <a:r>
                        <a:rPr lang="id-ID" sz="2000">
                          <a:effectLst/>
                        </a:rPr>
                        <a:t>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01 MADIUN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4076473"/>
                  </a:ext>
                </a:extLst>
              </a:tr>
              <a:tr h="271441">
                <a:tc>
                  <a:txBody>
                    <a:bodyPr/>
                    <a:lstStyle/>
                    <a:p>
                      <a:pPr algn="ctr"/>
                      <a:r>
                        <a:rPr lang="id-ID" sz="2000">
                          <a:effectLst/>
                        </a:rPr>
                        <a:t>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02 MADIUN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4465657"/>
                  </a:ext>
                </a:extLst>
              </a:tr>
              <a:tr h="271441">
                <a:tc>
                  <a:txBody>
                    <a:bodyPr/>
                    <a:lstStyle/>
                    <a:p>
                      <a:pPr algn="ctr"/>
                      <a:r>
                        <a:rPr lang="id-ID"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03 MADIUN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75509749"/>
                  </a:ext>
                </a:extLst>
              </a:tr>
              <a:tr h="271441">
                <a:tc>
                  <a:txBody>
                    <a:bodyPr/>
                    <a:lstStyle/>
                    <a:p>
                      <a:pPr algn="ctr"/>
                      <a:r>
                        <a:rPr lang="id-ID" sz="2000">
                          <a:effectLst/>
                        </a:rPr>
                        <a:t>7</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04 MADIUN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76038075"/>
                  </a:ext>
                </a:extLst>
              </a:tr>
              <a:tr h="271441">
                <a:tc>
                  <a:txBody>
                    <a:bodyPr/>
                    <a:lstStyle/>
                    <a:p>
                      <a:pPr algn="ctr"/>
                      <a:r>
                        <a:rPr lang="id-ID"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05 MADIUN LOR</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70635448"/>
                  </a:ext>
                </a:extLst>
              </a:tr>
              <a:tr h="271441">
                <a:tc>
                  <a:txBody>
                    <a:bodyPr/>
                    <a:lstStyle/>
                    <a:p>
                      <a:pPr algn="ctr"/>
                      <a:r>
                        <a:rPr lang="id-ID" sz="2000">
                          <a:effectLst/>
                        </a:rPr>
                        <a:t>9</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01 WINONGO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8863147"/>
                  </a:ext>
                </a:extLst>
              </a:tr>
              <a:tr h="271441">
                <a:tc>
                  <a:txBody>
                    <a:bodyPr/>
                    <a:lstStyle/>
                    <a:p>
                      <a:pPr algn="ctr"/>
                      <a:r>
                        <a:rPr lang="id-ID" sz="2000">
                          <a:effectLst/>
                        </a:rPr>
                        <a:t>10</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02 WINONGO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79568986"/>
                  </a:ext>
                </a:extLst>
              </a:tr>
              <a:tr h="271441">
                <a:tc>
                  <a:txBody>
                    <a:bodyPr/>
                    <a:lstStyle/>
                    <a:p>
                      <a:pPr algn="ctr"/>
                      <a:r>
                        <a:rPr lang="id-ID" sz="2000">
                          <a:effectLst/>
                        </a:rPr>
                        <a:t>1</a:t>
                      </a: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PANGONGANGAN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88222189"/>
                  </a:ext>
                </a:extLst>
              </a:tr>
              <a:tr h="271441">
                <a:tc>
                  <a:txBody>
                    <a:bodyPr/>
                    <a:lstStyle/>
                    <a:p>
                      <a:pPr algn="ctr"/>
                      <a:r>
                        <a:rPr lang="id-ID" sz="2000">
                          <a:effectLst/>
                        </a:rPr>
                        <a:t>1</a:t>
                      </a: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PATIHAN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4986074"/>
                  </a:ext>
                </a:extLst>
              </a:tr>
              <a:tr h="271441">
                <a:tc>
                  <a:txBody>
                    <a:bodyPr/>
                    <a:lstStyle/>
                    <a:p>
                      <a:pPr algn="ctr"/>
                      <a:r>
                        <a:rPr lang="id-ID" sz="2000">
                          <a:effectLst/>
                        </a:rPr>
                        <a:t>1</a:t>
                      </a:r>
                      <a:r>
                        <a:rPr lang="en-US"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01 NAMB. KIDUL</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5215312"/>
                  </a:ext>
                </a:extLst>
              </a:tr>
              <a:tr h="271441">
                <a:tc>
                  <a:txBody>
                    <a:bodyPr/>
                    <a:lstStyle/>
                    <a:p>
                      <a:pPr algn="ctr"/>
                      <a:r>
                        <a:rPr lang="id-ID" sz="2000">
                          <a:effectLst/>
                        </a:rPr>
                        <a:t>1</a:t>
                      </a:r>
                      <a:r>
                        <a:rPr lang="en-US" sz="2000">
                          <a:effectLst/>
                        </a:rPr>
                        <a:t>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02 NAMB. KIDUL</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66993507"/>
                  </a:ext>
                </a:extLst>
              </a:tr>
              <a:tr h="271441">
                <a:tc>
                  <a:txBody>
                    <a:bodyPr/>
                    <a:lstStyle/>
                    <a:p>
                      <a:pPr algn="ctr"/>
                      <a:r>
                        <a:rPr lang="id-ID" sz="2000">
                          <a:effectLst/>
                        </a:rPr>
                        <a:t>1</a:t>
                      </a:r>
                      <a:r>
                        <a:rPr lang="en-US" sz="2000">
                          <a:effectLst/>
                        </a:rPr>
                        <a:t>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03 NAMB. KIDUL</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67764736"/>
                  </a:ext>
                </a:extLst>
              </a:tr>
              <a:tr h="271441">
                <a:tc>
                  <a:txBody>
                    <a:bodyPr/>
                    <a:lstStyle/>
                    <a:p>
                      <a:pPr algn="ctr"/>
                      <a:r>
                        <a:rPr lang="id-ID" sz="2000">
                          <a:effectLst/>
                        </a:rPr>
                        <a:t>1</a:t>
                      </a:r>
                      <a:r>
                        <a:rPr lang="en-US"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SOGATEN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5478032"/>
                  </a:ext>
                </a:extLst>
              </a:tr>
              <a:tr h="271441">
                <a:tc>
                  <a:txBody>
                    <a:bodyPr/>
                    <a:lstStyle/>
                    <a:p>
                      <a:pPr algn="ctr"/>
                      <a:r>
                        <a:rPr lang="en-US" sz="2000">
                          <a:effectLst/>
                        </a:rPr>
                        <a:t>17</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r>
                        <a:rPr lang="en-US" sz="2000">
                          <a:effectLst/>
                        </a:rPr>
                        <a:t>SDN NGEGONG</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id-ID" sz="2000" dirty="0">
                          <a:effectLst/>
                        </a:rPr>
                        <a:t>27</a:t>
                      </a:r>
                      <a:endParaRPr lang="id-ID"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72797404"/>
                  </a:ext>
                </a:extLst>
              </a:tr>
            </a:tbl>
          </a:graphicData>
        </a:graphic>
      </p:graphicFrame>
    </p:spTree>
    <p:extLst>
      <p:ext uri="{BB962C8B-B14F-4D97-AF65-F5344CB8AC3E}">
        <p14:creationId xmlns:p14="http://schemas.microsoft.com/office/powerpoint/2010/main" val="39182057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3" name="Tabel 2">
            <a:extLst>
              <a:ext uri="{FF2B5EF4-FFF2-40B4-BE49-F238E27FC236}">
                <a16:creationId xmlns:a16="http://schemas.microsoft.com/office/drawing/2014/main" id="{078909E1-46AB-2147-046C-54094E0D5890}"/>
              </a:ext>
            </a:extLst>
          </p:cNvPr>
          <p:cNvGraphicFramePr>
            <a:graphicFrameLocks noGrp="1"/>
          </p:cNvGraphicFramePr>
          <p:nvPr>
            <p:extLst>
              <p:ext uri="{D42A27DB-BD31-4B8C-83A1-F6EECF244321}">
                <p14:modId xmlns:p14="http://schemas.microsoft.com/office/powerpoint/2010/main" val="3112088612"/>
              </p:ext>
            </p:extLst>
          </p:nvPr>
        </p:nvGraphicFramePr>
        <p:xfrm>
          <a:off x="1377489" y="1389695"/>
          <a:ext cx="6814549" cy="5791200"/>
        </p:xfrm>
        <a:graphic>
          <a:graphicData uri="http://schemas.openxmlformats.org/drawingml/2006/table">
            <a:tbl>
              <a:tblPr>
                <a:tableStyleId>{5C22544A-7EE6-4342-B048-85BDC9FD1C3A}</a:tableStyleId>
              </a:tblPr>
              <a:tblGrid>
                <a:gridCol w="649290">
                  <a:extLst>
                    <a:ext uri="{9D8B030D-6E8A-4147-A177-3AD203B41FA5}">
                      <a16:colId xmlns:a16="http://schemas.microsoft.com/office/drawing/2014/main" val="2005079222"/>
                    </a:ext>
                  </a:extLst>
                </a:gridCol>
                <a:gridCol w="2902654">
                  <a:extLst>
                    <a:ext uri="{9D8B030D-6E8A-4147-A177-3AD203B41FA5}">
                      <a16:colId xmlns:a16="http://schemas.microsoft.com/office/drawing/2014/main" val="2854536518"/>
                    </a:ext>
                  </a:extLst>
                </a:gridCol>
                <a:gridCol w="1296174">
                  <a:extLst>
                    <a:ext uri="{9D8B030D-6E8A-4147-A177-3AD203B41FA5}">
                      <a16:colId xmlns:a16="http://schemas.microsoft.com/office/drawing/2014/main" val="1222361534"/>
                    </a:ext>
                  </a:extLst>
                </a:gridCol>
                <a:gridCol w="1966431">
                  <a:extLst>
                    <a:ext uri="{9D8B030D-6E8A-4147-A177-3AD203B41FA5}">
                      <a16:colId xmlns:a16="http://schemas.microsoft.com/office/drawing/2014/main" val="1049075881"/>
                    </a:ext>
                  </a:extLst>
                </a:gridCol>
              </a:tblGrid>
              <a:tr h="233413">
                <a:tc>
                  <a:txBody>
                    <a:bodyPr/>
                    <a:lstStyle/>
                    <a:p>
                      <a:pPr algn="ctr"/>
                      <a:r>
                        <a:rPr lang="id-ID" sz="2000" dirty="0">
                          <a:effectLst/>
                        </a:rPr>
                        <a:t>NO</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NAMA SEKOLAH</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JUMLAH ROMBEL</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JUMLAH PESERTA DIDIK PER KELAS</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87723131"/>
                  </a:ext>
                </a:extLst>
              </a:tr>
              <a:tr h="233413">
                <a:tc gridSpan="2">
                  <a:txBody>
                    <a:bodyPr/>
                    <a:lstStyle/>
                    <a:p>
                      <a:pPr>
                        <a:spcBef>
                          <a:spcPts val="200"/>
                        </a:spcBef>
                        <a:spcAft>
                          <a:spcPts val="200"/>
                        </a:spcAft>
                      </a:pPr>
                      <a:r>
                        <a:rPr lang="id-ID" sz="2000">
                          <a:effectLst/>
                        </a:rPr>
                        <a:t>KECAMATAN KARTOHARJO</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id-ID"/>
                    </a:p>
                  </a:txBody>
                  <a:tcPr/>
                </a:tc>
                <a:tc>
                  <a:txBody>
                    <a:bodyPr/>
                    <a:lstStyle/>
                    <a:p>
                      <a:pPr algn="ctr">
                        <a:spcBef>
                          <a:spcPts val="200"/>
                        </a:spcBef>
                        <a:spcAft>
                          <a:spcPts val="200"/>
                        </a:spcAft>
                      </a:pPr>
                      <a:r>
                        <a:rPr lang="id-ID" sz="2000">
                          <a:effectLst/>
                        </a:rPr>
                        <a:t> </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Bef>
                          <a:spcPts val="200"/>
                        </a:spcBef>
                        <a:spcAft>
                          <a:spcPts val="200"/>
                        </a:spcAft>
                      </a:pPr>
                      <a:r>
                        <a:rPr lang="id-ID" sz="2000">
                          <a:effectLst/>
                        </a:rPr>
                        <a:t> </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2231097"/>
                  </a:ext>
                </a:extLst>
              </a:tr>
              <a:tr h="233413">
                <a:tc>
                  <a:txBody>
                    <a:bodyPr/>
                    <a:lstStyle/>
                    <a:p>
                      <a:pPr algn="ctr">
                        <a:spcBef>
                          <a:spcPts val="200"/>
                        </a:spcBef>
                        <a:spcAft>
                          <a:spcPts val="200"/>
                        </a:spcAft>
                      </a:pPr>
                      <a:r>
                        <a:rPr lang="id-ID"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01 KARTOHARJO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78335902"/>
                  </a:ext>
                </a:extLst>
              </a:tr>
              <a:tr h="233413">
                <a:tc>
                  <a:txBody>
                    <a:bodyPr/>
                    <a:lstStyle/>
                    <a:p>
                      <a:pPr algn="ctr">
                        <a:spcBef>
                          <a:spcPts val="200"/>
                        </a:spcBef>
                        <a:spcAft>
                          <a:spcPts val="200"/>
                        </a:spcAft>
                      </a:pPr>
                      <a:r>
                        <a:rPr lang="id-ID"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02 KARTOHARJO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17877335"/>
                  </a:ext>
                </a:extLst>
              </a:tr>
              <a:tr h="233413">
                <a:tc>
                  <a:txBody>
                    <a:bodyPr/>
                    <a:lstStyle/>
                    <a:p>
                      <a:pPr algn="ctr">
                        <a:spcBef>
                          <a:spcPts val="200"/>
                        </a:spcBef>
                        <a:spcAft>
                          <a:spcPts val="200"/>
                        </a:spcAft>
                      </a:pPr>
                      <a:r>
                        <a:rPr lang="en-US"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01 KLEGEN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dirty="0">
                          <a:effectLst/>
                        </a:rPr>
                        <a:t>2</a:t>
                      </a:r>
                      <a:endParaRPr lang="id-ID"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01624251"/>
                  </a:ext>
                </a:extLst>
              </a:tr>
              <a:tr h="233413">
                <a:tc>
                  <a:txBody>
                    <a:bodyPr/>
                    <a:lstStyle/>
                    <a:p>
                      <a:pPr algn="ctr">
                        <a:spcBef>
                          <a:spcPts val="200"/>
                        </a:spcBef>
                        <a:spcAft>
                          <a:spcPts val="200"/>
                        </a:spcAft>
                      </a:pPr>
                      <a:r>
                        <a:rPr lang="en-US" sz="2000">
                          <a:effectLst/>
                        </a:rPr>
                        <a:t>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02 KLEGEN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70611845"/>
                  </a:ext>
                </a:extLst>
              </a:tr>
              <a:tr h="233413">
                <a:tc>
                  <a:txBody>
                    <a:bodyPr/>
                    <a:lstStyle/>
                    <a:p>
                      <a:pPr algn="ctr">
                        <a:spcBef>
                          <a:spcPts val="200"/>
                        </a:spcBef>
                        <a:spcAft>
                          <a:spcPts val="200"/>
                        </a:spcAft>
                      </a:pPr>
                      <a:r>
                        <a:rPr lang="en-US" sz="2000">
                          <a:effectLst/>
                        </a:rPr>
                        <a:t>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03 KLEGEN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64942434"/>
                  </a:ext>
                </a:extLst>
              </a:tr>
              <a:tr h="233413">
                <a:tc>
                  <a:txBody>
                    <a:bodyPr/>
                    <a:lstStyle/>
                    <a:p>
                      <a:pPr algn="ctr">
                        <a:spcBef>
                          <a:spcPts val="200"/>
                        </a:spcBef>
                        <a:spcAft>
                          <a:spcPts val="200"/>
                        </a:spcAft>
                      </a:pPr>
                      <a:r>
                        <a:rPr lang="en-US"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04 KLEGEN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35735317"/>
                  </a:ext>
                </a:extLst>
              </a:tr>
              <a:tr h="233413">
                <a:tc>
                  <a:txBody>
                    <a:bodyPr/>
                    <a:lstStyle/>
                    <a:p>
                      <a:pPr algn="ctr">
                        <a:spcBef>
                          <a:spcPts val="200"/>
                        </a:spcBef>
                        <a:spcAft>
                          <a:spcPts val="200"/>
                        </a:spcAft>
                      </a:pPr>
                      <a:r>
                        <a:rPr lang="en-US" sz="2000">
                          <a:effectLst/>
                        </a:rPr>
                        <a:t>7</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ORO-ORO OMBO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23040768"/>
                  </a:ext>
                </a:extLst>
              </a:tr>
              <a:tr h="213407">
                <a:tc>
                  <a:txBody>
                    <a:bodyPr/>
                    <a:lstStyle/>
                    <a:p>
                      <a:pPr algn="ctr">
                        <a:spcBef>
                          <a:spcPts val="200"/>
                        </a:spcBef>
                        <a:spcAft>
                          <a:spcPts val="200"/>
                        </a:spcAft>
                      </a:pPr>
                      <a:r>
                        <a:rPr lang="en-US"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01 REJOMULYO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4159277"/>
                  </a:ext>
                </a:extLst>
              </a:tr>
              <a:tr h="233413">
                <a:tc>
                  <a:txBody>
                    <a:bodyPr/>
                    <a:lstStyle/>
                    <a:p>
                      <a:pPr algn="ctr">
                        <a:spcBef>
                          <a:spcPts val="200"/>
                        </a:spcBef>
                        <a:spcAft>
                          <a:spcPts val="200"/>
                        </a:spcAft>
                      </a:pPr>
                      <a:r>
                        <a:rPr lang="en-US" sz="2000">
                          <a:effectLst/>
                        </a:rPr>
                        <a:t>9</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SUKOSARI</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14834217"/>
                  </a:ext>
                </a:extLst>
              </a:tr>
              <a:tr h="233413">
                <a:tc>
                  <a:txBody>
                    <a:bodyPr/>
                    <a:lstStyle/>
                    <a:p>
                      <a:pPr algn="ctr">
                        <a:spcBef>
                          <a:spcPts val="200"/>
                        </a:spcBef>
                        <a:spcAft>
                          <a:spcPts val="200"/>
                        </a:spcAft>
                      </a:pPr>
                      <a:r>
                        <a:rPr lang="en-US" sz="2000">
                          <a:effectLst/>
                        </a:rPr>
                        <a:t>10</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01 KANIGORO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17506282"/>
                  </a:ext>
                </a:extLst>
              </a:tr>
              <a:tr h="233413">
                <a:tc>
                  <a:txBody>
                    <a:bodyPr/>
                    <a:lstStyle/>
                    <a:p>
                      <a:pPr algn="ctr">
                        <a:spcBef>
                          <a:spcPts val="200"/>
                        </a:spcBef>
                        <a:spcAft>
                          <a:spcPts val="200"/>
                        </a:spcAft>
                      </a:pPr>
                      <a:r>
                        <a:rPr lang="en-US" sz="2000">
                          <a:effectLst/>
                        </a:rPr>
                        <a:t>11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02 KANIGORO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61197474"/>
                  </a:ext>
                </a:extLst>
              </a:tr>
              <a:tr h="233413">
                <a:tc>
                  <a:txBody>
                    <a:bodyPr/>
                    <a:lstStyle/>
                    <a:p>
                      <a:pPr algn="ctr">
                        <a:spcBef>
                          <a:spcPts val="200"/>
                        </a:spcBef>
                        <a:spcAft>
                          <a:spcPts val="200"/>
                        </a:spcAft>
                      </a:pPr>
                      <a:r>
                        <a:rPr lang="en-US" sz="2000">
                          <a:effectLst/>
                        </a:rPr>
                        <a:t>12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03 KANIGORO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81268666"/>
                  </a:ext>
                </a:extLst>
              </a:tr>
              <a:tr h="233413">
                <a:tc>
                  <a:txBody>
                    <a:bodyPr/>
                    <a:lstStyle/>
                    <a:p>
                      <a:pPr algn="ctr">
                        <a:spcBef>
                          <a:spcPts val="200"/>
                        </a:spcBef>
                        <a:spcAft>
                          <a:spcPts val="200"/>
                        </a:spcAft>
                      </a:pPr>
                      <a:r>
                        <a:rPr lang="en-US" sz="2000">
                          <a:effectLst/>
                        </a:rPr>
                        <a:t>13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PILANGBANGO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49778400"/>
                  </a:ext>
                </a:extLst>
              </a:tr>
              <a:tr h="233413">
                <a:tc>
                  <a:txBody>
                    <a:bodyPr/>
                    <a:lstStyle/>
                    <a:p>
                      <a:pPr algn="ctr">
                        <a:spcBef>
                          <a:spcPts val="200"/>
                        </a:spcBef>
                        <a:spcAft>
                          <a:spcPts val="200"/>
                        </a:spcAft>
                      </a:pPr>
                      <a:r>
                        <a:rPr lang="en-US" sz="2000">
                          <a:effectLst/>
                        </a:rPr>
                        <a:t>14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01 TAWANGREJO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05907748"/>
                  </a:ext>
                </a:extLst>
              </a:tr>
              <a:tr h="233413">
                <a:tc>
                  <a:txBody>
                    <a:bodyPr/>
                    <a:lstStyle/>
                    <a:p>
                      <a:pPr algn="ctr">
                        <a:spcBef>
                          <a:spcPts val="200"/>
                        </a:spcBef>
                        <a:spcAft>
                          <a:spcPts val="200"/>
                        </a:spcAft>
                      </a:pPr>
                      <a:r>
                        <a:rPr lang="en-US" sz="2000">
                          <a:effectLst/>
                        </a:rPr>
                        <a:t>15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02 TAWANGREJO</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a:effectLst/>
                        </a:rPr>
                        <a:t>27</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20588826"/>
                  </a:ext>
                </a:extLst>
              </a:tr>
              <a:tr h="233413">
                <a:tc>
                  <a:txBody>
                    <a:bodyPr/>
                    <a:lstStyle/>
                    <a:p>
                      <a:pPr algn="ctr">
                        <a:spcBef>
                          <a:spcPts val="200"/>
                        </a:spcBef>
                        <a:spcAft>
                          <a:spcPts val="200"/>
                        </a:spcAft>
                      </a:pPr>
                      <a:r>
                        <a:rPr lang="en-US" sz="2000">
                          <a:effectLst/>
                        </a:rPr>
                        <a:t>16</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200"/>
                        </a:spcBef>
                        <a:spcAft>
                          <a:spcPts val="200"/>
                        </a:spcAft>
                      </a:pPr>
                      <a:r>
                        <a:rPr lang="en-US" sz="2000">
                          <a:effectLst/>
                        </a:rPr>
                        <a:t>SDN KELUN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en-US"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200"/>
                        </a:spcBef>
                        <a:spcAft>
                          <a:spcPts val="200"/>
                        </a:spcAft>
                      </a:pPr>
                      <a:r>
                        <a:rPr lang="id-ID" sz="2000" dirty="0">
                          <a:effectLst/>
                        </a:rPr>
                        <a:t>27</a:t>
                      </a:r>
                      <a:endParaRPr lang="id-ID"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8075045"/>
                  </a:ext>
                </a:extLst>
              </a:tr>
            </a:tbl>
          </a:graphicData>
        </a:graphic>
      </p:graphicFrame>
    </p:spTree>
    <p:extLst>
      <p:ext uri="{BB962C8B-B14F-4D97-AF65-F5344CB8AC3E}">
        <p14:creationId xmlns:p14="http://schemas.microsoft.com/office/powerpoint/2010/main" val="31679152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41662A42-92DB-9E01-6CBC-8AAF09909018}"/>
              </a:ext>
            </a:extLst>
          </p:cNvPr>
          <p:cNvGraphicFramePr>
            <a:graphicFrameLocks noGrp="1"/>
          </p:cNvGraphicFramePr>
          <p:nvPr>
            <p:extLst>
              <p:ext uri="{D42A27DB-BD31-4B8C-83A1-F6EECF244321}">
                <p14:modId xmlns:p14="http://schemas.microsoft.com/office/powerpoint/2010/main" val="3904422633"/>
              </p:ext>
            </p:extLst>
          </p:nvPr>
        </p:nvGraphicFramePr>
        <p:xfrm>
          <a:off x="2279450" y="1495040"/>
          <a:ext cx="6253262" cy="5769110"/>
        </p:xfrm>
        <a:graphic>
          <a:graphicData uri="http://schemas.openxmlformats.org/drawingml/2006/table">
            <a:tbl>
              <a:tblPr>
                <a:tableStyleId>{5C22544A-7EE6-4342-B048-85BDC9FD1C3A}</a:tableStyleId>
              </a:tblPr>
              <a:tblGrid>
                <a:gridCol w="595812">
                  <a:extLst>
                    <a:ext uri="{9D8B030D-6E8A-4147-A177-3AD203B41FA5}">
                      <a16:colId xmlns:a16="http://schemas.microsoft.com/office/drawing/2014/main" val="301589719"/>
                    </a:ext>
                  </a:extLst>
                </a:gridCol>
                <a:gridCol w="2417091">
                  <a:extLst>
                    <a:ext uri="{9D8B030D-6E8A-4147-A177-3AD203B41FA5}">
                      <a16:colId xmlns:a16="http://schemas.microsoft.com/office/drawing/2014/main" val="264141373"/>
                    </a:ext>
                  </a:extLst>
                </a:gridCol>
                <a:gridCol w="1584176">
                  <a:extLst>
                    <a:ext uri="{9D8B030D-6E8A-4147-A177-3AD203B41FA5}">
                      <a16:colId xmlns:a16="http://schemas.microsoft.com/office/drawing/2014/main" val="932563022"/>
                    </a:ext>
                  </a:extLst>
                </a:gridCol>
                <a:gridCol w="1656183">
                  <a:extLst>
                    <a:ext uri="{9D8B030D-6E8A-4147-A177-3AD203B41FA5}">
                      <a16:colId xmlns:a16="http://schemas.microsoft.com/office/drawing/2014/main" val="2828349771"/>
                    </a:ext>
                  </a:extLst>
                </a:gridCol>
              </a:tblGrid>
              <a:tr h="284303">
                <a:tc>
                  <a:txBody>
                    <a:bodyPr/>
                    <a:lstStyle/>
                    <a:p>
                      <a:pPr algn="ctr"/>
                      <a:r>
                        <a:rPr lang="id-ID" sz="1600" dirty="0">
                          <a:effectLst/>
                        </a:rPr>
                        <a:t>NO</a:t>
                      </a:r>
                      <a:endParaRPr lang="id-ID"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1600" dirty="0">
                          <a:effectLst/>
                        </a:rPr>
                        <a:t>NAMA SEKOLAH</a:t>
                      </a:r>
                      <a:endParaRPr lang="id-ID"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1600" dirty="0">
                          <a:effectLst/>
                        </a:rPr>
                        <a:t>JUMLAH ROMBEL</a:t>
                      </a:r>
                      <a:endParaRPr lang="id-ID"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1600" dirty="0">
                          <a:effectLst/>
                        </a:rPr>
                        <a:t>JUMLAH PESERTA DIDIK PER KELAS</a:t>
                      </a:r>
                      <a:endParaRPr lang="id-ID" sz="1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81705352"/>
                  </a:ext>
                </a:extLst>
              </a:tr>
              <a:tr h="155478">
                <a:tc gridSpan="2">
                  <a:txBody>
                    <a:bodyPr/>
                    <a:lstStyle/>
                    <a:p>
                      <a:pPr>
                        <a:spcBef>
                          <a:spcPts val="200"/>
                        </a:spcBef>
                        <a:spcAft>
                          <a:spcPts val="200"/>
                        </a:spcAft>
                      </a:pPr>
                      <a:r>
                        <a:rPr lang="id-ID" sz="1600">
                          <a:effectLst/>
                        </a:rPr>
                        <a:t>KECAMATAN TAMAN</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hMerge="1">
                  <a:txBody>
                    <a:bodyPr/>
                    <a:lstStyle/>
                    <a:p>
                      <a:endParaRPr lang="id-ID"/>
                    </a:p>
                  </a:txBody>
                  <a:tcPr/>
                </a:tc>
                <a:tc>
                  <a:txBody>
                    <a:bodyPr/>
                    <a:lstStyle/>
                    <a:p>
                      <a:pPr algn="ctr">
                        <a:spcBef>
                          <a:spcPts val="200"/>
                        </a:spcBef>
                        <a:spcAft>
                          <a:spcPts val="200"/>
                        </a:spcAft>
                      </a:pPr>
                      <a:r>
                        <a:rPr lang="id-ID" sz="1600">
                          <a:effectLst/>
                        </a:rPr>
                        <a:t> </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lgn="ctr">
                        <a:spcBef>
                          <a:spcPts val="200"/>
                        </a:spcBef>
                        <a:spcAft>
                          <a:spcPts val="200"/>
                        </a:spcAft>
                      </a:pPr>
                      <a:r>
                        <a:rPr lang="id-ID" sz="1600">
                          <a:effectLst/>
                        </a:rPr>
                        <a:t> </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extLst>
                  <a:ext uri="{0D108BD9-81ED-4DB2-BD59-A6C34878D82A}">
                    <a16:rowId xmlns:a16="http://schemas.microsoft.com/office/drawing/2014/main" val="3783071080"/>
                  </a:ext>
                </a:extLst>
              </a:tr>
              <a:tr h="155478">
                <a:tc>
                  <a:txBody>
                    <a:bodyPr/>
                    <a:lstStyle/>
                    <a:p>
                      <a:pPr algn="ctr">
                        <a:spcBef>
                          <a:spcPts val="200"/>
                        </a:spcBef>
                        <a:spcAft>
                          <a:spcPts val="200"/>
                        </a:spcAft>
                      </a:pPr>
                      <a:r>
                        <a:rPr lang="id-ID"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TAMAN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dirty="0">
                          <a:effectLst/>
                        </a:rPr>
                        <a:t>3</a:t>
                      </a:r>
                      <a:endParaRPr lang="id-ID" sz="1600" dirty="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03710585"/>
                  </a:ext>
                </a:extLst>
              </a:tr>
              <a:tr h="155478">
                <a:tc>
                  <a:txBody>
                    <a:bodyPr/>
                    <a:lstStyle/>
                    <a:p>
                      <a:pPr algn="ctr">
                        <a:spcBef>
                          <a:spcPts val="200"/>
                        </a:spcBef>
                        <a:spcAft>
                          <a:spcPts val="200"/>
                        </a:spcAft>
                      </a:pPr>
                      <a:r>
                        <a:rPr lang="id-ID" sz="1600">
                          <a:effectLst/>
                        </a:rPr>
                        <a:t>2</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TAMAN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501946132"/>
                  </a:ext>
                </a:extLst>
              </a:tr>
              <a:tr h="155478">
                <a:tc>
                  <a:txBody>
                    <a:bodyPr/>
                    <a:lstStyle/>
                    <a:p>
                      <a:pPr algn="ctr">
                        <a:spcBef>
                          <a:spcPts val="200"/>
                        </a:spcBef>
                        <a:spcAft>
                          <a:spcPts val="200"/>
                        </a:spcAft>
                      </a:pPr>
                      <a:r>
                        <a:rPr lang="id-ID" sz="1600">
                          <a:effectLst/>
                        </a:rPr>
                        <a:t>3</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03 TAMAN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581476781"/>
                  </a:ext>
                </a:extLst>
              </a:tr>
              <a:tr h="155478">
                <a:tc>
                  <a:txBody>
                    <a:bodyPr/>
                    <a:lstStyle/>
                    <a:p>
                      <a:pPr algn="ctr">
                        <a:spcBef>
                          <a:spcPts val="200"/>
                        </a:spcBef>
                        <a:spcAft>
                          <a:spcPts val="200"/>
                        </a:spcAft>
                      </a:pPr>
                      <a:r>
                        <a:rPr lang="id-ID" sz="1600">
                          <a:effectLst/>
                        </a:rPr>
                        <a:t>4</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PANDEAN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dirty="0">
                          <a:effectLst/>
                        </a:rPr>
                        <a:t>2</a:t>
                      </a:r>
                      <a:endParaRPr lang="id-ID" sz="1600" dirty="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649358491"/>
                  </a:ext>
                </a:extLst>
              </a:tr>
              <a:tr h="155478">
                <a:tc>
                  <a:txBody>
                    <a:bodyPr/>
                    <a:lstStyle/>
                    <a:p>
                      <a:pPr algn="ctr">
                        <a:spcBef>
                          <a:spcPts val="200"/>
                        </a:spcBef>
                        <a:spcAft>
                          <a:spcPts val="200"/>
                        </a:spcAft>
                      </a:pPr>
                      <a:r>
                        <a:rPr lang="id-ID" sz="1600">
                          <a:effectLst/>
                        </a:rPr>
                        <a:t>5</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PANDEAN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2</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018595595"/>
                  </a:ext>
                </a:extLst>
              </a:tr>
              <a:tr h="155478">
                <a:tc>
                  <a:txBody>
                    <a:bodyPr/>
                    <a:lstStyle/>
                    <a:p>
                      <a:pPr algn="ctr">
                        <a:spcBef>
                          <a:spcPts val="200"/>
                        </a:spcBef>
                        <a:spcAft>
                          <a:spcPts val="200"/>
                        </a:spcAft>
                      </a:pPr>
                      <a:r>
                        <a:rPr lang="id-ID" sz="1600">
                          <a:effectLst/>
                        </a:rPr>
                        <a:t>6</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BANJAREJO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3</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4120925828"/>
                  </a:ext>
                </a:extLst>
              </a:tr>
              <a:tr h="155478">
                <a:tc>
                  <a:txBody>
                    <a:bodyPr/>
                    <a:lstStyle/>
                    <a:p>
                      <a:pPr algn="ctr">
                        <a:spcBef>
                          <a:spcPts val="200"/>
                        </a:spcBef>
                        <a:spcAft>
                          <a:spcPts val="200"/>
                        </a:spcAft>
                      </a:pPr>
                      <a:r>
                        <a:rPr lang="id-ID" sz="1600">
                          <a:effectLst/>
                        </a:rPr>
                        <a:t>7</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MOJOREJO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1609064397"/>
                  </a:ext>
                </a:extLst>
              </a:tr>
              <a:tr h="155478">
                <a:tc>
                  <a:txBody>
                    <a:bodyPr/>
                    <a:lstStyle/>
                    <a:p>
                      <a:pPr algn="ctr">
                        <a:spcBef>
                          <a:spcPts val="200"/>
                        </a:spcBef>
                        <a:spcAft>
                          <a:spcPts val="200"/>
                        </a:spcAft>
                      </a:pPr>
                      <a:r>
                        <a:rPr lang="id-ID" sz="1600">
                          <a:effectLst/>
                        </a:rPr>
                        <a:t>8</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MOJOREJO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3</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1225286095"/>
                  </a:ext>
                </a:extLst>
              </a:tr>
              <a:tr h="155478">
                <a:tc>
                  <a:txBody>
                    <a:bodyPr/>
                    <a:lstStyle/>
                    <a:p>
                      <a:pPr algn="ctr">
                        <a:spcBef>
                          <a:spcPts val="200"/>
                        </a:spcBef>
                        <a:spcAft>
                          <a:spcPts val="200"/>
                        </a:spcAft>
                      </a:pPr>
                      <a:r>
                        <a:rPr lang="id-ID" sz="1600">
                          <a:effectLst/>
                        </a:rPr>
                        <a:t>9</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MANISREJO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2</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903054624"/>
                  </a:ext>
                </a:extLst>
              </a:tr>
              <a:tr h="284303">
                <a:tc>
                  <a:txBody>
                    <a:bodyPr/>
                    <a:lstStyle/>
                    <a:p>
                      <a:pPr algn="ctr">
                        <a:spcBef>
                          <a:spcPts val="200"/>
                        </a:spcBef>
                        <a:spcAft>
                          <a:spcPts val="200"/>
                        </a:spcAft>
                      </a:pPr>
                      <a:r>
                        <a:rPr lang="id-ID" sz="1600">
                          <a:effectLst/>
                        </a:rPr>
                        <a:t>10</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MANISREJO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2</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487005079"/>
                  </a:ext>
                </a:extLst>
              </a:tr>
              <a:tr h="284303">
                <a:tc>
                  <a:txBody>
                    <a:bodyPr/>
                    <a:lstStyle/>
                    <a:p>
                      <a:pPr algn="ctr">
                        <a:spcBef>
                          <a:spcPts val="200"/>
                        </a:spcBef>
                        <a:spcAft>
                          <a:spcPts val="200"/>
                        </a:spcAft>
                      </a:pPr>
                      <a:r>
                        <a:rPr lang="id-ID" sz="1600">
                          <a:effectLst/>
                        </a:rPr>
                        <a:t>11</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03 MANISREJO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806837993"/>
                  </a:ext>
                </a:extLst>
              </a:tr>
              <a:tr h="284303">
                <a:tc>
                  <a:txBody>
                    <a:bodyPr/>
                    <a:lstStyle/>
                    <a:p>
                      <a:pPr algn="ctr">
                        <a:spcBef>
                          <a:spcPts val="200"/>
                        </a:spcBef>
                        <a:spcAft>
                          <a:spcPts val="200"/>
                        </a:spcAft>
                      </a:pPr>
                      <a:r>
                        <a:rPr lang="id-ID" sz="1600">
                          <a:effectLst/>
                        </a:rPr>
                        <a:t>12</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04 MANISREJO</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856682638"/>
                  </a:ext>
                </a:extLst>
              </a:tr>
              <a:tr h="284303">
                <a:tc>
                  <a:txBody>
                    <a:bodyPr/>
                    <a:lstStyle/>
                    <a:p>
                      <a:pPr algn="ctr">
                        <a:spcBef>
                          <a:spcPts val="200"/>
                        </a:spcBef>
                        <a:spcAft>
                          <a:spcPts val="200"/>
                        </a:spcAft>
                      </a:pPr>
                      <a:r>
                        <a:rPr lang="id-ID" sz="1600">
                          <a:effectLst/>
                        </a:rPr>
                        <a:t>13</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DEMANGAN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727340984"/>
                  </a:ext>
                </a:extLst>
              </a:tr>
              <a:tr h="284303">
                <a:tc>
                  <a:txBody>
                    <a:bodyPr/>
                    <a:lstStyle/>
                    <a:p>
                      <a:pPr algn="ctr">
                        <a:spcBef>
                          <a:spcPts val="200"/>
                        </a:spcBef>
                        <a:spcAft>
                          <a:spcPts val="200"/>
                        </a:spcAft>
                      </a:pPr>
                      <a:r>
                        <a:rPr lang="id-ID" sz="1600">
                          <a:effectLst/>
                        </a:rPr>
                        <a:t>14</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DEMANGAN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3286243515"/>
                  </a:ext>
                </a:extLst>
              </a:tr>
              <a:tr h="284303">
                <a:tc>
                  <a:txBody>
                    <a:bodyPr/>
                    <a:lstStyle/>
                    <a:p>
                      <a:pPr algn="ctr">
                        <a:spcBef>
                          <a:spcPts val="200"/>
                        </a:spcBef>
                        <a:spcAft>
                          <a:spcPts val="200"/>
                        </a:spcAft>
                      </a:pPr>
                      <a:r>
                        <a:rPr lang="id-ID" sz="1600">
                          <a:effectLst/>
                        </a:rPr>
                        <a:t>15</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01 JOSENAN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084240835"/>
                  </a:ext>
                </a:extLst>
              </a:tr>
              <a:tr h="284303">
                <a:tc>
                  <a:txBody>
                    <a:bodyPr/>
                    <a:lstStyle/>
                    <a:p>
                      <a:pPr algn="ctr">
                        <a:spcBef>
                          <a:spcPts val="200"/>
                        </a:spcBef>
                        <a:spcAft>
                          <a:spcPts val="200"/>
                        </a:spcAft>
                      </a:pPr>
                      <a:r>
                        <a:rPr lang="id-ID" sz="1600">
                          <a:effectLst/>
                        </a:rPr>
                        <a:t>16</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02 JOSENAN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2014416675"/>
                  </a:ext>
                </a:extLst>
              </a:tr>
              <a:tr h="284303">
                <a:tc>
                  <a:txBody>
                    <a:bodyPr/>
                    <a:lstStyle/>
                    <a:p>
                      <a:pPr algn="ctr">
                        <a:spcBef>
                          <a:spcPts val="200"/>
                        </a:spcBef>
                        <a:spcAft>
                          <a:spcPts val="200"/>
                        </a:spcAft>
                      </a:pPr>
                      <a:r>
                        <a:rPr lang="id-ID" sz="1600">
                          <a:effectLst/>
                        </a:rPr>
                        <a:t>17</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03 JOSENAN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4182611522"/>
                  </a:ext>
                </a:extLst>
              </a:tr>
              <a:tr h="284303">
                <a:tc>
                  <a:txBody>
                    <a:bodyPr/>
                    <a:lstStyle/>
                    <a:p>
                      <a:pPr algn="ctr">
                        <a:spcBef>
                          <a:spcPts val="200"/>
                        </a:spcBef>
                        <a:spcAft>
                          <a:spcPts val="200"/>
                        </a:spcAft>
                      </a:pPr>
                      <a:r>
                        <a:rPr lang="id-ID" sz="1600">
                          <a:effectLst/>
                        </a:rPr>
                        <a:t>18</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KEJURON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a:effectLst/>
                        </a:rPr>
                        <a:t>27</a:t>
                      </a:r>
                      <a:endParaRPr lang="id-ID" sz="160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1031627395"/>
                  </a:ext>
                </a:extLst>
              </a:tr>
              <a:tr h="284303">
                <a:tc>
                  <a:txBody>
                    <a:bodyPr/>
                    <a:lstStyle/>
                    <a:p>
                      <a:pPr algn="ctr">
                        <a:spcBef>
                          <a:spcPts val="200"/>
                        </a:spcBef>
                        <a:spcAft>
                          <a:spcPts val="200"/>
                        </a:spcAft>
                      </a:pPr>
                      <a:r>
                        <a:rPr lang="id-ID" sz="1600">
                          <a:effectLst/>
                        </a:rPr>
                        <a:t>19</a:t>
                      </a:r>
                      <a:endParaRPr lang="id-ID" sz="1600">
                        <a:effectLst/>
                        <a:latin typeface="Times New Roman" panose="02020603050405020304" pitchFamily="18" charset="0"/>
                        <a:ea typeface="Times New Roman" panose="02020603050405020304" pitchFamily="18" charset="0"/>
                      </a:endParaRPr>
                    </a:p>
                  </a:txBody>
                  <a:tcPr marL="53307" marR="53307" marT="0" marB="0" anchor="ctr"/>
                </a:tc>
                <a:tc>
                  <a:txBody>
                    <a:bodyPr/>
                    <a:lstStyle/>
                    <a:p>
                      <a:pPr>
                        <a:spcBef>
                          <a:spcPts val="200"/>
                        </a:spcBef>
                        <a:spcAft>
                          <a:spcPts val="200"/>
                        </a:spcAft>
                      </a:pPr>
                      <a:r>
                        <a:rPr lang="en-US" sz="1600">
                          <a:effectLst/>
                        </a:rPr>
                        <a:t>SDN KUNCEN</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en-US" sz="1600">
                          <a:effectLst/>
                        </a:rPr>
                        <a:t>1</a:t>
                      </a:r>
                      <a:endParaRPr lang="id-ID" sz="1600">
                        <a:effectLst/>
                        <a:latin typeface="Times New Roman" panose="02020603050405020304" pitchFamily="18" charset="0"/>
                        <a:ea typeface="Times New Roman" panose="02020603050405020304" pitchFamily="18" charset="0"/>
                      </a:endParaRPr>
                    </a:p>
                  </a:txBody>
                  <a:tcPr marL="53307" marR="53307" marT="0" marB="0"/>
                </a:tc>
                <a:tc>
                  <a:txBody>
                    <a:bodyPr/>
                    <a:lstStyle/>
                    <a:p>
                      <a:pPr algn="ctr">
                        <a:spcBef>
                          <a:spcPts val="200"/>
                        </a:spcBef>
                        <a:spcAft>
                          <a:spcPts val="200"/>
                        </a:spcAft>
                      </a:pPr>
                      <a:r>
                        <a:rPr lang="id-ID" sz="1600" dirty="0">
                          <a:effectLst/>
                        </a:rPr>
                        <a:t>27</a:t>
                      </a:r>
                      <a:endParaRPr lang="id-ID" sz="1600" dirty="0">
                        <a:effectLst/>
                        <a:latin typeface="Times New Roman" panose="02020603050405020304" pitchFamily="18" charset="0"/>
                        <a:ea typeface="Times New Roman" panose="02020603050405020304" pitchFamily="18" charset="0"/>
                      </a:endParaRPr>
                    </a:p>
                  </a:txBody>
                  <a:tcPr marL="53307" marR="53307" marT="0" marB="0"/>
                </a:tc>
                <a:extLst>
                  <a:ext uri="{0D108BD9-81ED-4DB2-BD59-A6C34878D82A}">
                    <a16:rowId xmlns:a16="http://schemas.microsoft.com/office/drawing/2014/main" val="111030183"/>
                  </a:ext>
                </a:extLst>
              </a:tr>
            </a:tbl>
          </a:graphicData>
        </a:graphic>
      </p:graphicFrame>
    </p:spTree>
    <p:extLst>
      <p:ext uri="{BB962C8B-B14F-4D97-AF65-F5344CB8AC3E}">
        <p14:creationId xmlns:p14="http://schemas.microsoft.com/office/powerpoint/2010/main" val="8081293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FC8BEF87-DD33-6716-DB82-D3250942C452}"/>
              </a:ext>
            </a:extLst>
          </p:cNvPr>
          <p:cNvGraphicFramePr>
            <a:graphicFrameLocks noGrp="1"/>
          </p:cNvGraphicFramePr>
          <p:nvPr>
            <p:extLst>
              <p:ext uri="{D42A27DB-BD31-4B8C-83A1-F6EECF244321}">
                <p14:modId xmlns:p14="http://schemas.microsoft.com/office/powerpoint/2010/main" val="2399990460"/>
              </p:ext>
            </p:extLst>
          </p:nvPr>
        </p:nvGraphicFramePr>
        <p:xfrm>
          <a:off x="1691953" y="1729829"/>
          <a:ext cx="7312926" cy="4876800"/>
        </p:xfrm>
        <a:graphic>
          <a:graphicData uri="http://schemas.openxmlformats.org/drawingml/2006/table">
            <a:tbl>
              <a:tblPr>
                <a:tableStyleId>{5C22544A-7EE6-4342-B048-85BDC9FD1C3A}</a:tableStyleId>
              </a:tblPr>
              <a:tblGrid>
                <a:gridCol w="774195">
                  <a:extLst>
                    <a:ext uri="{9D8B030D-6E8A-4147-A177-3AD203B41FA5}">
                      <a16:colId xmlns:a16="http://schemas.microsoft.com/office/drawing/2014/main" val="3200311762"/>
                    </a:ext>
                  </a:extLst>
                </a:gridCol>
                <a:gridCol w="2578291">
                  <a:extLst>
                    <a:ext uri="{9D8B030D-6E8A-4147-A177-3AD203B41FA5}">
                      <a16:colId xmlns:a16="http://schemas.microsoft.com/office/drawing/2014/main" val="3162232593"/>
                    </a:ext>
                  </a:extLst>
                </a:gridCol>
                <a:gridCol w="1368152">
                  <a:extLst>
                    <a:ext uri="{9D8B030D-6E8A-4147-A177-3AD203B41FA5}">
                      <a16:colId xmlns:a16="http://schemas.microsoft.com/office/drawing/2014/main" val="1249271823"/>
                    </a:ext>
                  </a:extLst>
                </a:gridCol>
                <a:gridCol w="2592288">
                  <a:extLst>
                    <a:ext uri="{9D8B030D-6E8A-4147-A177-3AD203B41FA5}">
                      <a16:colId xmlns:a16="http://schemas.microsoft.com/office/drawing/2014/main" val="3478576610"/>
                    </a:ext>
                  </a:extLst>
                </a:gridCol>
              </a:tblGrid>
              <a:tr h="0">
                <a:tc>
                  <a:txBody>
                    <a:bodyPr/>
                    <a:lstStyle/>
                    <a:p>
                      <a:pPr algn="ctr"/>
                      <a:r>
                        <a:rPr lang="id-ID" sz="2000">
                          <a:effectLst/>
                        </a:rPr>
                        <a:t>NO</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a:effectLst/>
                        </a:rPr>
                        <a:t>NAMA SEKOLAH</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dirty="0">
                          <a:effectLst/>
                        </a:rPr>
                        <a:t>JUMLAH ROMBEL</a:t>
                      </a:r>
                      <a:endParaRPr lang="id-ID"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r>
                        <a:rPr lang="id-ID" sz="2000">
                          <a:effectLst/>
                        </a:rPr>
                        <a:t>JUMLAH PESERTA DIDIK PER KELAS</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92411783"/>
                  </a:ext>
                </a:extLst>
              </a:tr>
              <a:tr h="190500">
                <a:tc>
                  <a:txBody>
                    <a:bodyPr/>
                    <a:lstStyle/>
                    <a:p>
                      <a:pPr algn="ctr">
                        <a:spcBef>
                          <a:spcPts val="300"/>
                        </a:spcBef>
                        <a:spcAft>
                          <a:spcPts val="300"/>
                        </a:spcAft>
                      </a:pPr>
                      <a:r>
                        <a:rPr lang="id-ID" sz="2000">
                          <a:effectLst/>
                        </a:rPr>
                        <a:t>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dirty="0">
                          <a:effectLst/>
                        </a:rPr>
                        <a:t>SMPN 1 </a:t>
                      </a:r>
                      <a:r>
                        <a:rPr lang="en-US" sz="2000" dirty="0" err="1">
                          <a:effectLst/>
                        </a:rPr>
                        <a:t>Madiun</a:t>
                      </a:r>
                      <a:endParaRPr lang="id-ID"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34784127"/>
                  </a:ext>
                </a:extLst>
              </a:tr>
              <a:tr h="190500">
                <a:tc>
                  <a:txBody>
                    <a:bodyPr/>
                    <a:lstStyle/>
                    <a:p>
                      <a:pPr algn="ctr">
                        <a:spcBef>
                          <a:spcPts val="300"/>
                        </a:spcBef>
                        <a:spcAft>
                          <a:spcPts val="300"/>
                        </a:spcAft>
                      </a:pPr>
                      <a:r>
                        <a:rPr lang="id-ID" sz="2000">
                          <a:effectLst/>
                        </a:rPr>
                        <a:t>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2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dirty="0">
                          <a:effectLst/>
                        </a:rPr>
                        <a:t>31</a:t>
                      </a:r>
                      <a:endParaRPr lang="id-ID"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82764087"/>
                  </a:ext>
                </a:extLst>
              </a:tr>
              <a:tr h="190500">
                <a:tc>
                  <a:txBody>
                    <a:bodyPr/>
                    <a:lstStyle/>
                    <a:p>
                      <a:pPr algn="ctr">
                        <a:spcBef>
                          <a:spcPts val="300"/>
                        </a:spcBef>
                        <a:spcAft>
                          <a:spcPts val="300"/>
                        </a:spcAft>
                      </a:pPr>
                      <a:r>
                        <a:rPr lang="id-ID" sz="2000">
                          <a:effectLst/>
                        </a:rPr>
                        <a:t>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3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848096"/>
                  </a:ext>
                </a:extLst>
              </a:tr>
              <a:tr h="190500">
                <a:tc>
                  <a:txBody>
                    <a:bodyPr/>
                    <a:lstStyle/>
                    <a:p>
                      <a:pPr algn="ctr">
                        <a:spcBef>
                          <a:spcPts val="300"/>
                        </a:spcBef>
                        <a:spcAft>
                          <a:spcPts val="300"/>
                        </a:spcAft>
                      </a:pPr>
                      <a:r>
                        <a:rPr lang="id-ID" sz="2000">
                          <a:effectLst/>
                        </a:rPr>
                        <a:t>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4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9</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91824198"/>
                  </a:ext>
                </a:extLst>
              </a:tr>
              <a:tr h="190500">
                <a:tc>
                  <a:txBody>
                    <a:bodyPr/>
                    <a:lstStyle/>
                    <a:p>
                      <a:pPr algn="ctr">
                        <a:spcBef>
                          <a:spcPts val="300"/>
                        </a:spcBef>
                        <a:spcAft>
                          <a:spcPts val="300"/>
                        </a:spcAft>
                      </a:pPr>
                      <a:r>
                        <a:rPr lang="id-ID" sz="2000">
                          <a:effectLst/>
                        </a:rPr>
                        <a:t>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id-ID" sz="2000">
                          <a:effectLst/>
                        </a:rPr>
                        <a:t>SMPN 5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5</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71590607"/>
                  </a:ext>
                </a:extLst>
              </a:tr>
              <a:tr h="190500">
                <a:tc>
                  <a:txBody>
                    <a:bodyPr/>
                    <a:lstStyle/>
                    <a:p>
                      <a:pPr algn="ctr">
                        <a:spcBef>
                          <a:spcPts val="300"/>
                        </a:spcBef>
                        <a:spcAft>
                          <a:spcPts val="300"/>
                        </a:spcAft>
                      </a:pPr>
                      <a:r>
                        <a:rPr lang="id-ID"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6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7</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79943768"/>
                  </a:ext>
                </a:extLst>
              </a:tr>
              <a:tr h="190500">
                <a:tc>
                  <a:txBody>
                    <a:bodyPr/>
                    <a:lstStyle/>
                    <a:p>
                      <a:pPr algn="ctr">
                        <a:spcBef>
                          <a:spcPts val="300"/>
                        </a:spcBef>
                        <a:spcAft>
                          <a:spcPts val="300"/>
                        </a:spcAft>
                      </a:pPr>
                      <a:r>
                        <a:rPr lang="id-ID" sz="2000">
                          <a:effectLst/>
                        </a:rPr>
                        <a:t>7</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7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84031483"/>
                  </a:ext>
                </a:extLst>
              </a:tr>
              <a:tr h="190500">
                <a:tc>
                  <a:txBody>
                    <a:bodyPr/>
                    <a:lstStyle/>
                    <a:p>
                      <a:pPr algn="ctr">
                        <a:spcBef>
                          <a:spcPts val="300"/>
                        </a:spcBef>
                        <a:spcAft>
                          <a:spcPts val="300"/>
                        </a:spcAft>
                      </a:pPr>
                      <a:r>
                        <a:rPr lang="id-ID"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8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9486422"/>
                  </a:ext>
                </a:extLst>
              </a:tr>
              <a:tr h="190500">
                <a:tc>
                  <a:txBody>
                    <a:bodyPr/>
                    <a:lstStyle/>
                    <a:p>
                      <a:pPr algn="ctr">
                        <a:spcBef>
                          <a:spcPts val="300"/>
                        </a:spcBef>
                        <a:spcAft>
                          <a:spcPts val="300"/>
                        </a:spcAft>
                      </a:pPr>
                      <a:r>
                        <a:rPr lang="id-ID" sz="2000">
                          <a:effectLst/>
                        </a:rPr>
                        <a:t>9</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9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453458"/>
                  </a:ext>
                </a:extLst>
              </a:tr>
              <a:tr h="190500">
                <a:tc>
                  <a:txBody>
                    <a:bodyPr/>
                    <a:lstStyle/>
                    <a:p>
                      <a:pPr algn="ctr">
                        <a:spcBef>
                          <a:spcPts val="300"/>
                        </a:spcBef>
                        <a:spcAft>
                          <a:spcPts val="300"/>
                        </a:spcAft>
                      </a:pPr>
                      <a:r>
                        <a:rPr lang="id-ID" sz="2000">
                          <a:effectLst/>
                        </a:rPr>
                        <a:t>10</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10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6</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7099081"/>
                  </a:ext>
                </a:extLst>
              </a:tr>
              <a:tr h="190500">
                <a:tc>
                  <a:txBody>
                    <a:bodyPr/>
                    <a:lstStyle/>
                    <a:p>
                      <a:pPr algn="ctr">
                        <a:spcBef>
                          <a:spcPts val="300"/>
                        </a:spcBef>
                        <a:spcAft>
                          <a:spcPts val="300"/>
                        </a:spcAft>
                      </a:pPr>
                      <a:r>
                        <a:rPr lang="id-ID" sz="2000">
                          <a:effectLst/>
                        </a:rPr>
                        <a:t>11</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11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7</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46256380"/>
                  </a:ext>
                </a:extLst>
              </a:tr>
              <a:tr h="190500">
                <a:tc>
                  <a:txBody>
                    <a:bodyPr/>
                    <a:lstStyle/>
                    <a:p>
                      <a:pPr algn="ctr">
                        <a:spcBef>
                          <a:spcPts val="300"/>
                        </a:spcBef>
                        <a:spcAft>
                          <a:spcPts val="300"/>
                        </a:spcAft>
                      </a:pPr>
                      <a:r>
                        <a:rPr lang="id-ID" sz="2000">
                          <a:effectLst/>
                        </a:rPr>
                        <a:t>12</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12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67117012"/>
                  </a:ext>
                </a:extLst>
              </a:tr>
              <a:tr h="190500">
                <a:tc>
                  <a:txBody>
                    <a:bodyPr/>
                    <a:lstStyle/>
                    <a:p>
                      <a:pPr algn="ctr">
                        <a:spcBef>
                          <a:spcPts val="300"/>
                        </a:spcBef>
                        <a:spcAft>
                          <a:spcPts val="300"/>
                        </a:spcAft>
                      </a:pPr>
                      <a:r>
                        <a:rPr lang="id-ID" sz="2000">
                          <a:effectLst/>
                        </a:rPr>
                        <a:t>13</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13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8</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a:effectLst/>
                        </a:rPr>
                        <a:t>31</a:t>
                      </a:r>
                      <a:endParaRPr lang="id-ID"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14862515"/>
                  </a:ext>
                </a:extLst>
              </a:tr>
              <a:tr h="190500">
                <a:tc>
                  <a:txBody>
                    <a:bodyPr/>
                    <a:lstStyle/>
                    <a:p>
                      <a:pPr algn="ctr">
                        <a:spcBef>
                          <a:spcPts val="300"/>
                        </a:spcBef>
                        <a:spcAft>
                          <a:spcPts val="300"/>
                        </a:spcAft>
                      </a:pPr>
                      <a:r>
                        <a:rPr lang="id-ID" sz="2000">
                          <a:effectLst/>
                        </a:rPr>
                        <a:t>14</a:t>
                      </a:r>
                      <a:endParaRPr lang="id-ID" sz="2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Bef>
                          <a:spcPts val="300"/>
                        </a:spcBef>
                        <a:spcAft>
                          <a:spcPts val="300"/>
                        </a:spcAft>
                      </a:pPr>
                      <a:r>
                        <a:rPr lang="en-US" sz="2000">
                          <a:effectLst/>
                        </a:rPr>
                        <a:t>SMPN 14 Madiun</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id-ID" sz="2000">
                          <a:effectLst/>
                        </a:rPr>
                        <a:t>4</a:t>
                      </a:r>
                      <a:endParaRPr lang="id-ID"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300"/>
                        </a:spcAft>
                      </a:pPr>
                      <a:r>
                        <a:rPr lang="en-US" sz="2000" dirty="0">
                          <a:effectLst/>
                        </a:rPr>
                        <a:t>31</a:t>
                      </a:r>
                      <a:endParaRPr lang="id-ID"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53094397"/>
                  </a:ext>
                </a:extLst>
              </a:tr>
            </a:tbl>
          </a:graphicData>
        </a:graphic>
      </p:graphicFrame>
    </p:spTree>
    <p:extLst>
      <p:ext uri="{BB962C8B-B14F-4D97-AF65-F5344CB8AC3E}">
        <p14:creationId xmlns:p14="http://schemas.microsoft.com/office/powerpoint/2010/main" val="27746375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ZONASI SEBARAN</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32F4E661-288D-63FC-D647-ED76B205A784}"/>
              </a:ext>
            </a:extLst>
          </p:cNvPr>
          <p:cNvGraphicFramePr>
            <a:graphicFrameLocks noGrp="1"/>
          </p:cNvGraphicFramePr>
          <p:nvPr>
            <p:extLst>
              <p:ext uri="{D42A27DB-BD31-4B8C-83A1-F6EECF244321}">
                <p14:modId xmlns:p14="http://schemas.microsoft.com/office/powerpoint/2010/main" val="3202549243"/>
              </p:ext>
            </p:extLst>
          </p:nvPr>
        </p:nvGraphicFramePr>
        <p:xfrm>
          <a:off x="633617" y="1317118"/>
          <a:ext cx="9000657" cy="6153607"/>
        </p:xfrm>
        <a:graphic>
          <a:graphicData uri="http://schemas.openxmlformats.org/drawingml/2006/table">
            <a:tbl>
              <a:tblPr firstRow="1" firstCol="1" bandRow="1">
                <a:tableStyleId>{5C22544A-7EE6-4342-B048-85BDC9FD1C3A}</a:tableStyleId>
              </a:tblPr>
              <a:tblGrid>
                <a:gridCol w="938215">
                  <a:extLst>
                    <a:ext uri="{9D8B030D-6E8A-4147-A177-3AD203B41FA5}">
                      <a16:colId xmlns:a16="http://schemas.microsoft.com/office/drawing/2014/main" val="3078207179"/>
                    </a:ext>
                  </a:extLst>
                </a:gridCol>
                <a:gridCol w="565415">
                  <a:extLst>
                    <a:ext uri="{9D8B030D-6E8A-4147-A177-3AD203B41FA5}">
                      <a16:colId xmlns:a16="http://schemas.microsoft.com/office/drawing/2014/main" val="1838700945"/>
                    </a:ext>
                  </a:extLst>
                </a:gridCol>
                <a:gridCol w="565415">
                  <a:extLst>
                    <a:ext uri="{9D8B030D-6E8A-4147-A177-3AD203B41FA5}">
                      <a16:colId xmlns:a16="http://schemas.microsoft.com/office/drawing/2014/main" val="832764106"/>
                    </a:ext>
                  </a:extLst>
                </a:gridCol>
                <a:gridCol w="565415">
                  <a:extLst>
                    <a:ext uri="{9D8B030D-6E8A-4147-A177-3AD203B41FA5}">
                      <a16:colId xmlns:a16="http://schemas.microsoft.com/office/drawing/2014/main" val="2190601232"/>
                    </a:ext>
                  </a:extLst>
                </a:gridCol>
                <a:gridCol w="565415">
                  <a:extLst>
                    <a:ext uri="{9D8B030D-6E8A-4147-A177-3AD203B41FA5}">
                      <a16:colId xmlns:a16="http://schemas.microsoft.com/office/drawing/2014/main" val="525680976"/>
                    </a:ext>
                  </a:extLst>
                </a:gridCol>
                <a:gridCol w="565415">
                  <a:extLst>
                    <a:ext uri="{9D8B030D-6E8A-4147-A177-3AD203B41FA5}">
                      <a16:colId xmlns:a16="http://schemas.microsoft.com/office/drawing/2014/main" val="2696905634"/>
                    </a:ext>
                  </a:extLst>
                </a:gridCol>
                <a:gridCol w="565415">
                  <a:extLst>
                    <a:ext uri="{9D8B030D-6E8A-4147-A177-3AD203B41FA5}">
                      <a16:colId xmlns:a16="http://schemas.microsoft.com/office/drawing/2014/main" val="689381525"/>
                    </a:ext>
                  </a:extLst>
                </a:gridCol>
                <a:gridCol w="565415">
                  <a:extLst>
                    <a:ext uri="{9D8B030D-6E8A-4147-A177-3AD203B41FA5}">
                      <a16:colId xmlns:a16="http://schemas.microsoft.com/office/drawing/2014/main" val="1967585480"/>
                    </a:ext>
                  </a:extLst>
                </a:gridCol>
                <a:gridCol w="565415">
                  <a:extLst>
                    <a:ext uri="{9D8B030D-6E8A-4147-A177-3AD203B41FA5}">
                      <a16:colId xmlns:a16="http://schemas.microsoft.com/office/drawing/2014/main" val="3250249893"/>
                    </a:ext>
                  </a:extLst>
                </a:gridCol>
                <a:gridCol w="608907">
                  <a:extLst>
                    <a:ext uri="{9D8B030D-6E8A-4147-A177-3AD203B41FA5}">
                      <a16:colId xmlns:a16="http://schemas.microsoft.com/office/drawing/2014/main" val="217428884"/>
                    </a:ext>
                  </a:extLst>
                </a:gridCol>
                <a:gridCol w="608907">
                  <a:extLst>
                    <a:ext uri="{9D8B030D-6E8A-4147-A177-3AD203B41FA5}">
                      <a16:colId xmlns:a16="http://schemas.microsoft.com/office/drawing/2014/main" val="4076977769"/>
                    </a:ext>
                  </a:extLst>
                </a:gridCol>
                <a:gridCol w="544290">
                  <a:extLst>
                    <a:ext uri="{9D8B030D-6E8A-4147-A177-3AD203B41FA5}">
                      <a16:colId xmlns:a16="http://schemas.microsoft.com/office/drawing/2014/main" val="2691973419"/>
                    </a:ext>
                  </a:extLst>
                </a:gridCol>
                <a:gridCol w="544290">
                  <a:extLst>
                    <a:ext uri="{9D8B030D-6E8A-4147-A177-3AD203B41FA5}">
                      <a16:colId xmlns:a16="http://schemas.microsoft.com/office/drawing/2014/main" val="2729000698"/>
                    </a:ext>
                  </a:extLst>
                </a:gridCol>
                <a:gridCol w="616364">
                  <a:extLst>
                    <a:ext uri="{9D8B030D-6E8A-4147-A177-3AD203B41FA5}">
                      <a16:colId xmlns:a16="http://schemas.microsoft.com/office/drawing/2014/main" val="1297464194"/>
                    </a:ext>
                  </a:extLst>
                </a:gridCol>
                <a:gridCol w="616364">
                  <a:extLst>
                    <a:ext uri="{9D8B030D-6E8A-4147-A177-3AD203B41FA5}">
                      <a16:colId xmlns:a16="http://schemas.microsoft.com/office/drawing/2014/main" val="2892061957"/>
                    </a:ext>
                  </a:extLst>
                </a:gridCol>
              </a:tblGrid>
              <a:tr h="180454">
                <a:tc rowSpan="2">
                  <a:txBody>
                    <a:bodyPr/>
                    <a:lstStyle/>
                    <a:p>
                      <a:pPr algn="ctr">
                        <a:lnSpc>
                          <a:spcPct val="130000"/>
                        </a:lnSpc>
                      </a:pPr>
                      <a:r>
                        <a:rPr lang="en-US" sz="1200">
                          <a:effectLst/>
                        </a:rPr>
                        <a:t>KELURAHAN</a:t>
                      </a:r>
                      <a:endParaRPr lang="id-ID" sz="1200">
                        <a:effectLst/>
                        <a:latin typeface="Times New Roman" panose="02020603050405020304" pitchFamily="18" charset="0"/>
                        <a:ea typeface="Times New Roman" panose="02020603050405020304" pitchFamily="18" charset="0"/>
                      </a:endParaRPr>
                    </a:p>
                  </a:txBody>
                  <a:tcPr marL="62645" marR="62645" marT="0" marB="0" anchor="ctr"/>
                </a:tc>
                <a:tc gridSpan="14">
                  <a:txBody>
                    <a:bodyPr/>
                    <a:lstStyle/>
                    <a:p>
                      <a:pPr algn="ctr">
                        <a:lnSpc>
                          <a:spcPct val="130000"/>
                        </a:lnSpc>
                      </a:pPr>
                      <a:r>
                        <a:rPr lang="en-US" sz="1200" dirty="0">
                          <a:effectLst/>
                        </a:rPr>
                        <a:t>PAGU ZONASI SEBARAN PER SEKOLAH</a:t>
                      </a:r>
                      <a:endParaRPr lang="id-ID" sz="1200" dirty="0">
                        <a:effectLst/>
                        <a:latin typeface="Times New Roman" panose="02020603050405020304" pitchFamily="18" charset="0"/>
                        <a:ea typeface="Times New Roman" panose="02020603050405020304" pitchFamily="18" charset="0"/>
                      </a:endParaRPr>
                    </a:p>
                  </a:txBody>
                  <a:tcPr marL="62645" marR="62645" marT="0" marB="0" anchor="b"/>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extLst>
                  <a:ext uri="{0D108BD9-81ED-4DB2-BD59-A6C34878D82A}">
                    <a16:rowId xmlns:a16="http://schemas.microsoft.com/office/drawing/2014/main" val="690319047"/>
                  </a:ext>
                </a:extLst>
              </a:tr>
              <a:tr h="379528">
                <a:tc vMerge="1">
                  <a:txBody>
                    <a:bodyPr/>
                    <a:lstStyle/>
                    <a:p>
                      <a:endParaRPr lang="id-ID"/>
                    </a:p>
                  </a:txBody>
                  <a:tcPr/>
                </a:tc>
                <a:tc>
                  <a:txBody>
                    <a:bodyPr/>
                    <a:lstStyle/>
                    <a:p>
                      <a:pPr algn="ctr">
                        <a:lnSpc>
                          <a:spcPct val="130000"/>
                        </a:lnSpc>
                      </a:pPr>
                      <a:r>
                        <a:rPr lang="en-US" sz="1200">
                          <a:effectLst/>
                        </a:rPr>
                        <a:t>SMPN 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3</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4</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5</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6</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7</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8</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9</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10</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11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12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13</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SMPN 14</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371461198"/>
                  </a:ext>
                </a:extLst>
              </a:tr>
              <a:tr h="180454">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3</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4</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5</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6</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7</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8</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9</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10</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13</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14</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15</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44655316"/>
                  </a:ext>
                </a:extLst>
              </a:tr>
              <a:tr h="180454">
                <a:tc>
                  <a:txBody>
                    <a:bodyPr/>
                    <a:lstStyle/>
                    <a:p>
                      <a:pPr>
                        <a:lnSpc>
                          <a:spcPct val="130000"/>
                        </a:lnSpc>
                      </a:pPr>
                      <a:r>
                        <a:rPr lang="en-US" sz="1200">
                          <a:effectLst/>
                        </a:rPr>
                        <a:t>Taman </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3</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817824856"/>
                  </a:ext>
                </a:extLst>
              </a:tr>
              <a:tr h="180454">
                <a:tc>
                  <a:txBody>
                    <a:bodyPr/>
                    <a:lstStyle/>
                    <a:p>
                      <a:pPr>
                        <a:lnSpc>
                          <a:spcPct val="130000"/>
                        </a:lnSpc>
                      </a:pPr>
                      <a:r>
                        <a:rPr lang="en-US" sz="1200">
                          <a:effectLst/>
                        </a:rPr>
                        <a:t>Kejuron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63573977"/>
                  </a:ext>
                </a:extLst>
              </a:tr>
              <a:tr h="180454">
                <a:tc>
                  <a:txBody>
                    <a:bodyPr/>
                    <a:lstStyle/>
                    <a:p>
                      <a:pPr>
                        <a:lnSpc>
                          <a:spcPct val="130000"/>
                        </a:lnSpc>
                      </a:pPr>
                      <a:r>
                        <a:rPr lang="en-US" sz="1200">
                          <a:effectLst/>
                        </a:rPr>
                        <a:t>Pandean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009288742"/>
                  </a:ext>
                </a:extLst>
              </a:tr>
              <a:tr h="180454">
                <a:tc>
                  <a:txBody>
                    <a:bodyPr/>
                    <a:lstStyle/>
                    <a:p>
                      <a:pPr>
                        <a:lnSpc>
                          <a:spcPct val="130000"/>
                        </a:lnSpc>
                      </a:pPr>
                      <a:r>
                        <a:rPr lang="en-US" sz="1200">
                          <a:effectLst/>
                        </a:rPr>
                        <a:t>Josenan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226086443"/>
                  </a:ext>
                </a:extLst>
              </a:tr>
              <a:tr h="180454">
                <a:tc>
                  <a:txBody>
                    <a:bodyPr/>
                    <a:lstStyle/>
                    <a:p>
                      <a:pPr>
                        <a:lnSpc>
                          <a:spcPct val="130000"/>
                        </a:lnSpc>
                      </a:pPr>
                      <a:r>
                        <a:rPr lang="en-US" sz="1200">
                          <a:effectLst/>
                        </a:rPr>
                        <a:t>Kuncen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0</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893111002"/>
                  </a:ext>
                </a:extLst>
              </a:tr>
              <a:tr h="180454">
                <a:tc>
                  <a:txBody>
                    <a:bodyPr/>
                    <a:lstStyle/>
                    <a:p>
                      <a:pPr>
                        <a:lnSpc>
                          <a:spcPct val="130000"/>
                        </a:lnSpc>
                      </a:pPr>
                      <a:r>
                        <a:rPr lang="en-US" sz="1200">
                          <a:effectLst/>
                        </a:rPr>
                        <a:t>Demangan </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096742802"/>
                  </a:ext>
                </a:extLst>
              </a:tr>
              <a:tr h="180454">
                <a:tc>
                  <a:txBody>
                    <a:bodyPr/>
                    <a:lstStyle/>
                    <a:p>
                      <a:pPr>
                        <a:lnSpc>
                          <a:spcPct val="130000"/>
                        </a:lnSpc>
                      </a:pPr>
                      <a:r>
                        <a:rPr lang="en-US" sz="1200">
                          <a:effectLst/>
                        </a:rPr>
                        <a:t>Banjarejo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2827747907"/>
                  </a:ext>
                </a:extLst>
              </a:tr>
              <a:tr h="180454">
                <a:tc>
                  <a:txBody>
                    <a:bodyPr/>
                    <a:lstStyle/>
                    <a:p>
                      <a:pPr>
                        <a:lnSpc>
                          <a:spcPct val="130000"/>
                        </a:lnSpc>
                      </a:pPr>
                      <a:r>
                        <a:rPr lang="en-US" sz="1200">
                          <a:effectLst/>
                        </a:rPr>
                        <a:t>Manisrejo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927231715"/>
                  </a:ext>
                </a:extLst>
              </a:tr>
              <a:tr h="180454">
                <a:tc>
                  <a:txBody>
                    <a:bodyPr/>
                    <a:lstStyle/>
                    <a:p>
                      <a:pPr>
                        <a:lnSpc>
                          <a:spcPct val="130000"/>
                        </a:lnSpc>
                      </a:pPr>
                      <a:r>
                        <a:rPr lang="en-US" sz="1200">
                          <a:effectLst/>
                        </a:rPr>
                        <a:t>Mojorejo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34228648"/>
                  </a:ext>
                </a:extLst>
              </a:tr>
              <a:tr h="180454">
                <a:tc>
                  <a:txBody>
                    <a:bodyPr/>
                    <a:lstStyle/>
                    <a:p>
                      <a:pPr>
                        <a:lnSpc>
                          <a:spcPct val="130000"/>
                        </a:lnSpc>
                      </a:pPr>
                      <a:r>
                        <a:rPr lang="en-US" sz="1200">
                          <a:effectLst/>
                        </a:rPr>
                        <a:t>Rejomulyo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411238448"/>
                  </a:ext>
                </a:extLst>
              </a:tr>
              <a:tr h="180454">
                <a:tc>
                  <a:txBody>
                    <a:bodyPr/>
                    <a:lstStyle/>
                    <a:p>
                      <a:pPr>
                        <a:lnSpc>
                          <a:spcPct val="130000"/>
                        </a:lnSpc>
                      </a:pPr>
                      <a:r>
                        <a:rPr lang="en-US" sz="1200">
                          <a:effectLst/>
                        </a:rPr>
                        <a:t>Kelun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2216771800"/>
                  </a:ext>
                </a:extLst>
              </a:tr>
              <a:tr h="180454">
                <a:tc>
                  <a:txBody>
                    <a:bodyPr/>
                    <a:lstStyle/>
                    <a:p>
                      <a:pPr>
                        <a:lnSpc>
                          <a:spcPct val="130000"/>
                        </a:lnSpc>
                      </a:pPr>
                      <a:r>
                        <a:rPr lang="en-US" sz="1200">
                          <a:effectLst/>
                        </a:rPr>
                        <a:t>Tawangrejo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819264511"/>
                  </a:ext>
                </a:extLst>
              </a:tr>
              <a:tr h="180454">
                <a:tc>
                  <a:txBody>
                    <a:bodyPr/>
                    <a:lstStyle/>
                    <a:p>
                      <a:pPr>
                        <a:lnSpc>
                          <a:spcPct val="130000"/>
                        </a:lnSpc>
                      </a:pPr>
                      <a:r>
                        <a:rPr lang="en-US" sz="1200">
                          <a:effectLst/>
                        </a:rPr>
                        <a:t>Klegen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339009653"/>
                  </a:ext>
                </a:extLst>
              </a:tr>
              <a:tr h="180454">
                <a:tc>
                  <a:txBody>
                    <a:bodyPr/>
                    <a:lstStyle/>
                    <a:p>
                      <a:pPr>
                        <a:lnSpc>
                          <a:spcPct val="130000"/>
                        </a:lnSpc>
                      </a:pPr>
                      <a:r>
                        <a:rPr lang="en-US" sz="1200">
                          <a:effectLst/>
                        </a:rPr>
                        <a:t>Kartoharjo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939978782"/>
                  </a:ext>
                </a:extLst>
              </a:tr>
              <a:tr h="180454">
                <a:tc>
                  <a:txBody>
                    <a:bodyPr/>
                    <a:lstStyle/>
                    <a:p>
                      <a:pPr>
                        <a:lnSpc>
                          <a:spcPct val="130000"/>
                        </a:lnSpc>
                      </a:pPr>
                      <a:r>
                        <a:rPr lang="en-US" sz="1200">
                          <a:effectLst/>
                        </a:rPr>
                        <a:t>Kanigoro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882421608"/>
                  </a:ext>
                </a:extLst>
              </a:tr>
              <a:tr h="180454">
                <a:tc>
                  <a:txBody>
                    <a:bodyPr/>
                    <a:lstStyle/>
                    <a:p>
                      <a:pPr>
                        <a:lnSpc>
                          <a:spcPct val="130000"/>
                        </a:lnSpc>
                      </a:pPr>
                      <a:r>
                        <a:rPr lang="en-US" sz="1200">
                          <a:effectLst/>
                        </a:rPr>
                        <a:t>Sukosari</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0</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2991176063"/>
                  </a:ext>
                </a:extLst>
              </a:tr>
              <a:tr h="180454">
                <a:tc>
                  <a:txBody>
                    <a:bodyPr/>
                    <a:lstStyle/>
                    <a:p>
                      <a:pPr>
                        <a:lnSpc>
                          <a:spcPct val="130000"/>
                        </a:lnSpc>
                      </a:pPr>
                      <a:r>
                        <a:rPr lang="en-US" sz="1200">
                          <a:effectLst/>
                        </a:rPr>
                        <a:t>Pilangbango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671793727"/>
                  </a:ext>
                </a:extLst>
              </a:tr>
              <a:tr h="379528">
                <a:tc>
                  <a:txBody>
                    <a:bodyPr/>
                    <a:lstStyle/>
                    <a:p>
                      <a:pPr>
                        <a:lnSpc>
                          <a:spcPct val="130000"/>
                        </a:lnSpc>
                      </a:pPr>
                      <a:r>
                        <a:rPr lang="en-US" sz="1200">
                          <a:effectLst/>
                        </a:rPr>
                        <a:t>Oro-oro Ombo</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2295815204"/>
                  </a:ext>
                </a:extLst>
              </a:tr>
              <a:tr h="379528">
                <a:tc>
                  <a:txBody>
                    <a:bodyPr/>
                    <a:lstStyle/>
                    <a:p>
                      <a:pPr>
                        <a:lnSpc>
                          <a:spcPct val="130000"/>
                        </a:lnSpc>
                      </a:pPr>
                      <a:r>
                        <a:rPr lang="en-US" sz="1200">
                          <a:effectLst/>
                        </a:rPr>
                        <a:t>Pangongangan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956520243"/>
                  </a:ext>
                </a:extLst>
              </a:tr>
              <a:tr h="180454">
                <a:tc>
                  <a:txBody>
                    <a:bodyPr/>
                    <a:lstStyle/>
                    <a:p>
                      <a:pPr>
                        <a:lnSpc>
                          <a:spcPct val="130000"/>
                        </a:lnSpc>
                      </a:pPr>
                      <a:r>
                        <a:rPr lang="en-US" sz="1200">
                          <a:effectLst/>
                        </a:rPr>
                        <a:t>Madiun Lor </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1166377273"/>
                  </a:ext>
                </a:extLst>
              </a:tr>
              <a:tr h="180454">
                <a:tc>
                  <a:txBody>
                    <a:bodyPr/>
                    <a:lstStyle/>
                    <a:p>
                      <a:pPr>
                        <a:lnSpc>
                          <a:spcPct val="130000"/>
                        </a:lnSpc>
                      </a:pPr>
                      <a:r>
                        <a:rPr lang="en-US" sz="1200">
                          <a:effectLst/>
                        </a:rPr>
                        <a:t>Patihan</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759040057"/>
                  </a:ext>
                </a:extLst>
              </a:tr>
              <a:tr h="180454">
                <a:tc>
                  <a:txBody>
                    <a:bodyPr/>
                    <a:lstStyle/>
                    <a:p>
                      <a:pPr>
                        <a:lnSpc>
                          <a:spcPct val="130000"/>
                        </a:lnSpc>
                      </a:pPr>
                      <a:r>
                        <a:rPr lang="en-US" sz="1200">
                          <a:effectLst/>
                        </a:rPr>
                        <a:t>Ngegong</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2</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a:effectLst/>
                        </a:rPr>
                        <a:t>1</a:t>
                      </a:r>
                      <a:endParaRPr lang="id-ID" sz="1200">
                        <a:effectLst/>
                        <a:latin typeface="Times New Roman" panose="02020603050405020304" pitchFamily="18" charset="0"/>
                        <a:ea typeface="Times New Roman" panose="02020603050405020304" pitchFamily="18" charset="0"/>
                      </a:endParaRPr>
                    </a:p>
                  </a:txBody>
                  <a:tcPr marL="62645" marR="62645" marT="0" marB="0" anchor="b"/>
                </a:tc>
                <a:tc>
                  <a:txBody>
                    <a:bodyPr/>
                    <a:lstStyle/>
                    <a:p>
                      <a:pPr algn="ctr">
                        <a:lnSpc>
                          <a:spcPct val="130000"/>
                        </a:lnSpc>
                      </a:pPr>
                      <a:r>
                        <a:rPr lang="en-US" sz="1200" dirty="0">
                          <a:effectLst/>
                        </a:rPr>
                        <a:t>0</a:t>
                      </a:r>
                      <a:endParaRPr lang="id-ID" sz="1200" dirty="0">
                        <a:effectLst/>
                        <a:latin typeface="Times New Roman" panose="02020603050405020304" pitchFamily="18" charset="0"/>
                        <a:ea typeface="Times New Roman" panose="02020603050405020304" pitchFamily="18" charset="0"/>
                      </a:endParaRPr>
                    </a:p>
                  </a:txBody>
                  <a:tcPr marL="62645" marR="62645" marT="0" marB="0" anchor="b"/>
                </a:tc>
                <a:extLst>
                  <a:ext uri="{0D108BD9-81ED-4DB2-BD59-A6C34878D82A}">
                    <a16:rowId xmlns:a16="http://schemas.microsoft.com/office/drawing/2014/main" val="3058399172"/>
                  </a:ext>
                </a:extLst>
              </a:tr>
            </a:tbl>
          </a:graphicData>
        </a:graphic>
      </p:graphicFrame>
    </p:spTree>
    <p:extLst>
      <p:ext uri="{BB962C8B-B14F-4D97-AF65-F5344CB8AC3E}">
        <p14:creationId xmlns:p14="http://schemas.microsoft.com/office/powerpoint/2010/main" val="23705680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PAGU PPDB</a:t>
            </a: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graphicFrame>
        <p:nvGraphicFramePr>
          <p:cNvPr id="2" name="Tabel 1">
            <a:extLst>
              <a:ext uri="{FF2B5EF4-FFF2-40B4-BE49-F238E27FC236}">
                <a16:creationId xmlns:a16="http://schemas.microsoft.com/office/drawing/2014/main" id="{86EDE9D5-3186-1CA7-9330-487622DE0E8E}"/>
              </a:ext>
            </a:extLst>
          </p:cNvPr>
          <p:cNvGraphicFramePr>
            <a:graphicFrameLocks noGrp="1"/>
          </p:cNvGraphicFramePr>
          <p:nvPr>
            <p:extLst>
              <p:ext uri="{D42A27DB-BD31-4B8C-83A1-F6EECF244321}">
                <p14:modId xmlns:p14="http://schemas.microsoft.com/office/powerpoint/2010/main" val="2675182723"/>
              </p:ext>
            </p:extLst>
          </p:nvPr>
        </p:nvGraphicFramePr>
        <p:xfrm>
          <a:off x="710986" y="1523111"/>
          <a:ext cx="9561830" cy="1632588"/>
        </p:xfrm>
        <a:graphic>
          <a:graphicData uri="http://schemas.openxmlformats.org/drawingml/2006/table">
            <a:tbl>
              <a:tblPr firstRow="1" firstCol="1" bandRow="1">
                <a:tableStyleId>{5C22544A-7EE6-4342-B048-85BDC9FD1C3A}</a:tableStyleId>
              </a:tblPr>
              <a:tblGrid>
                <a:gridCol w="1009676">
                  <a:extLst>
                    <a:ext uri="{9D8B030D-6E8A-4147-A177-3AD203B41FA5}">
                      <a16:colId xmlns:a16="http://schemas.microsoft.com/office/drawing/2014/main" val="1741545604"/>
                    </a:ext>
                  </a:extLst>
                </a:gridCol>
                <a:gridCol w="608480">
                  <a:extLst>
                    <a:ext uri="{9D8B030D-6E8A-4147-A177-3AD203B41FA5}">
                      <a16:colId xmlns:a16="http://schemas.microsoft.com/office/drawing/2014/main" val="844400433"/>
                    </a:ext>
                  </a:extLst>
                </a:gridCol>
                <a:gridCol w="608480">
                  <a:extLst>
                    <a:ext uri="{9D8B030D-6E8A-4147-A177-3AD203B41FA5}">
                      <a16:colId xmlns:a16="http://schemas.microsoft.com/office/drawing/2014/main" val="3212458623"/>
                    </a:ext>
                  </a:extLst>
                </a:gridCol>
                <a:gridCol w="608480">
                  <a:extLst>
                    <a:ext uri="{9D8B030D-6E8A-4147-A177-3AD203B41FA5}">
                      <a16:colId xmlns:a16="http://schemas.microsoft.com/office/drawing/2014/main" val="3931166392"/>
                    </a:ext>
                  </a:extLst>
                </a:gridCol>
                <a:gridCol w="608480">
                  <a:extLst>
                    <a:ext uri="{9D8B030D-6E8A-4147-A177-3AD203B41FA5}">
                      <a16:colId xmlns:a16="http://schemas.microsoft.com/office/drawing/2014/main" val="3184134016"/>
                    </a:ext>
                  </a:extLst>
                </a:gridCol>
                <a:gridCol w="608480">
                  <a:extLst>
                    <a:ext uri="{9D8B030D-6E8A-4147-A177-3AD203B41FA5}">
                      <a16:colId xmlns:a16="http://schemas.microsoft.com/office/drawing/2014/main" val="1775004901"/>
                    </a:ext>
                  </a:extLst>
                </a:gridCol>
                <a:gridCol w="608480">
                  <a:extLst>
                    <a:ext uri="{9D8B030D-6E8A-4147-A177-3AD203B41FA5}">
                      <a16:colId xmlns:a16="http://schemas.microsoft.com/office/drawing/2014/main" val="2747409365"/>
                    </a:ext>
                  </a:extLst>
                </a:gridCol>
                <a:gridCol w="608480">
                  <a:extLst>
                    <a:ext uri="{9D8B030D-6E8A-4147-A177-3AD203B41FA5}">
                      <a16:colId xmlns:a16="http://schemas.microsoft.com/office/drawing/2014/main" val="84667928"/>
                    </a:ext>
                  </a:extLst>
                </a:gridCol>
                <a:gridCol w="608480">
                  <a:extLst>
                    <a:ext uri="{9D8B030D-6E8A-4147-A177-3AD203B41FA5}">
                      <a16:colId xmlns:a16="http://schemas.microsoft.com/office/drawing/2014/main" val="3311109013"/>
                    </a:ext>
                  </a:extLst>
                </a:gridCol>
                <a:gridCol w="608480">
                  <a:extLst>
                    <a:ext uri="{9D8B030D-6E8A-4147-A177-3AD203B41FA5}">
                      <a16:colId xmlns:a16="http://schemas.microsoft.com/office/drawing/2014/main" val="2199017968"/>
                    </a:ext>
                  </a:extLst>
                </a:gridCol>
                <a:gridCol w="655286">
                  <a:extLst>
                    <a:ext uri="{9D8B030D-6E8A-4147-A177-3AD203B41FA5}">
                      <a16:colId xmlns:a16="http://schemas.microsoft.com/office/drawing/2014/main" val="1178429769"/>
                    </a:ext>
                  </a:extLst>
                </a:gridCol>
                <a:gridCol w="585746">
                  <a:extLst>
                    <a:ext uri="{9D8B030D-6E8A-4147-A177-3AD203B41FA5}">
                      <a16:colId xmlns:a16="http://schemas.microsoft.com/office/drawing/2014/main" val="2720842358"/>
                    </a:ext>
                  </a:extLst>
                </a:gridCol>
                <a:gridCol w="585746">
                  <a:extLst>
                    <a:ext uri="{9D8B030D-6E8A-4147-A177-3AD203B41FA5}">
                      <a16:colId xmlns:a16="http://schemas.microsoft.com/office/drawing/2014/main" val="1630652827"/>
                    </a:ext>
                  </a:extLst>
                </a:gridCol>
                <a:gridCol w="585746">
                  <a:extLst>
                    <a:ext uri="{9D8B030D-6E8A-4147-A177-3AD203B41FA5}">
                      <a16:colId xmlns:a16="http://schemas.microsoft.com/office/drawing/2014/main" val="3528609686"/>
                    </a:ext>
                  </a:extLst>
                </a:gridCol>
                <a:gridCol w="663310">
                  <a:extLst>
                    <a:ext uri="{9D8B030D-6E8A-4147-A177-3AD203B41FA5}">
                      <a16:colId xmlns:a16="http://schemas.microsoft.com/office/drawing/2014/main" val="4282103365"/>
                    </a:ext>
                  </a:extLst>
                </a:gridCol>
              </a:tblGrid>
              <a:tr h="184150">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3</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4</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5</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6</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7</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8</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9</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10</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13</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14</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15</a:t>
                      </a:r>
                      <a:endParaRPr lang="id-ID" sz="12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60780804"/>
                  </a:ext>
                </a:extLst>
              </a:tr>
              <a:tr h="184150">
                <a:tc>
                  <a:txBody>
                    <a:bodyPr/>
                    <a:lstStyle/>
                    <a:p>
                      <a:pPr>
                        <a:lnSpc>
                          <a:spcPct val="130000"/>
                        </a:lnSpc>
                      </a:pPr>
                      <a:r>
                        <a:rPr lang="en-US" sz="1100">
                          <a:effectLst/>
                        </a:rPr>
                        <a:t>Winongo</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61091177"/>
                  </a:ext>
                </a:extLst>
              </a:tr>
              <a:tr h="184150">
                <a:tc>
                  <a:txBody>
                    <a:bodyPr/>
                    <a:lstStyle/>
                    <a:p>
                      <a:pPr>
                        <a:lnSpc>
                          <a:spcPct val="130000"/>
                        </a:lnSpc>
                      </a:pPr>
                      <a:r>
                        <a:rPr lang="en-US" sz="1100">
                          <a:effectLst/>
                        </a:rPr>
                        <a:t>Manguharjo</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63965481"/>
                  </a:ext>
                </a:extLst>
              </a:tr>
              <a:tr h="184150">
                <a:tc>
                  <a:txBody>
                    <a:bodyPr/>
                    <a:lstStyle/>
                    <a:p>
                      <a:pPr>
                        <a:lnSpc>
                          <a:spcPct val="130000"/>
                        </a:lnSpc>
                      </a:pPr>
                      <a:r>
                        <a:rPr lang="en-US" sz="1100">
                          <a:effectLst/>
                        </a:rPr>
                        <a:t>Nambangan Lor</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465120399"/>
                  </a:ext>
                </a:extLst>
              </a:tr>
              <a:tr h="184150">
                <a:tc>
                  <a:txBody>
                    <a:bodyPr/>
                    <a:lstStyle/>
                    <a:p>
                      <a:pPr>
                        <a:lnSpc>
                          <a:spcPct val="130000"/>
                        </a:lnSpc>
                      </a:pPr>
                      <a:r>
                        <a:rPr lang="en-US" sz="1100">
                          <a:effectLst/>
                        </a:rPr>
                        <a:t>Nambangan Kidul</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119840714"/>
                  </a:ext>
                </a:extLst>
              </a:tr>
              <a:tr h="184150">
                <a:tc>
                  <a:txBody>
                    <a:bodyPr/>
                    <a:lstStyle/>
                    <a:p>
                      <a:pPr>
                        <a:lnSpc>
                          <a:spcPct val="130000"/>
                        </a:lnSpc>
                      </a:pPr>
                      <a:r>
                        <a:rPr lang="en-US" sz="1100">
                          <a:effectLst/>
                        </a:rPr>
                        <a:t>Sogaten</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1</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a:effectLst/>
                        </a:rPr>
                        <a:t>2</a:t>
                      </a:r>
                      <a:endParaRPr lang="id-ID"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lnSpc>
                          <a:spcPct val="130000"/>
                        </a:lnSpc>
                      </a:pPr>
                      <a:r>
                        <a:rPr lang="en-US" sz="1100" dirty="0">
                          <a:effectLst/>
                        </a:rPr>
                        <a:t>1</a:t>
                      </a:r>
                      <a:endParaRPr lang="id-ID" sz="1200" dirty="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126465581"/>
                  </a:ext>
                </a:extLst>
              </a:tr>
            </a:tbl>
          </a:graphicData>
        </a:graphic>
      </p:graphicFrame>
    </p:spTree>
    <p:extLst>
      <p:ext uri="{BB962C8B-B14F-4D97-AF65-F5344CB8AC3E}">
        <p14:creationId xmlns:p14="http://schemas.microsoft.com/office/powerpoint/2010/main" val="19118977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6" name="TextBox 5"/>
          <p:cNvSpPr txBox="1"/>
          <p:nvPr/>
        </p:nvSpPr>
        <p:spPr>
          <a:xfrm>
            <a:off x="1440099" y="3006229"/>
            <a:ext cx="9000652" cy="101566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6000" dirty="0">
                <a:solidFill>
                  <a:schemeClr val="tx2">
                    <a:lumMod val="50000"/>
                  </a:schemeClr>
                </a:solidFill>
                <a:latin typeface="Arial Black" pitchFamily="34" charset="0"/>
              </a:rPr>
              <a:t>TERIMA KASIH</a:t>
            </a:r>
          </a:p>
        </p:txBody>
      </p:sp>
      <p:grpSp>
        <p:nvGrpSpPr>
          <p:cNvPr id="7" name="Group 6"/>
          <p:cNvGrpSpPr/>
          <p:nvPr/>
        </p:nvGrpSpPr>
        <p:grpSpPr>
          <a:xfrm>
            <a:off x="4032583" y="4734421"/>
            <a:ext cx="3815685" cy="877247"/>
            <a:chOff x="2519327" y="5475944"/>
            <a:chExt cx="3815685" cy="877247"/>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08549" y="485949"/>
            <a:ext cx="1463753" cy="1463753"/>
          </a:xfrm>
          <a:prstGeom prst="rect">
            <a:avLst/>
          </a:prstGeom>
        </p:spPr>
      </p:pic>
    </p:spTree>
    <p:extLst>
      <p:ext uri="{BB962C8B-B14F-4D97-AF65-F5344CB8AC3E}">
        <p14:creationId xmlns:p14="http://schemas.microsoft.com/office/powerpoint/2010/main" val="148186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TK</a:t>
            </a:r>
          </a:p>
        </p:txBody>
      </p:sp>
      <p:sp>
        <p:nvSpPr>
          <p:cNvPr id="6" name="TextBox 5"/>
          <p:cNvSpPr txBox="1"/>
          <p:nvPr/>
        </p:nvSpPr>
        <p:spPr>
          <a:xfrm>
            <a:off x="828205" y="1494061"/>
            <a:ext cx="9614036" cy="4064959"/>
          </a:xfrm>
          <a:prstGeom prst="rect">
            <a:avLst/>
          </a:prstGeom>
          <a:noFill/>
        </p:spPr>
        <p:txBody>
          <a:bodyPr wrap="square" rtlCol="0">
            <a:spAutoFit/>
          </a:bodyPr>
          <a:lstStyle/>
          <a:p>
            <a:pPr algn="just">
              <a:lnSpc>
                <a:spcPct val="137000"/>
              </a:lnSpc>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 peserta didik baru TK</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Negeri </a:t>
            </a: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harus memenuhi persyaratan usia:</a:t>
            </a:r>
          </a:p>
          <a:p>
            <a:pPr marL="342900" lvl="0" indent="-342900" algn="just">
              <a:lnSpc>
                <a:spcPct val="137000"/>
              </a:lnSpc>
              <a:buFont typeface="+mj-lt"/>
              <a:buAutoNum type="alphaLcPeriod"/>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paling rendah 4 (empat) tahun dan paling tinggi 5 (lima) tahun untuk kelompok A; dan</a:t>
            </a:r>
          </a:p>
          <a:p>
            <a:pPr marL="342900" lvl="0" indent="-342900" algn="just">
              <a:lnSpc>
                <a:spcPct val="137000"/>
              </a:lnSpc>
              <a:buFont typeface="+mj-lt"/>
              <a:buAutoNum type="alphaLcPeriod"/>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paling rendah 5 (lima) tahun dan paling tinggi 6 (enam) tahun untuk kelompok B</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r>
              <a:rPr lang="en-US" sz="2800" dirty="0">
                <a:effectLst/>
                <a:latin typeface="Arial" panose="020B0604020202020204" pitchFamily="34" charset="0"/>
                <a:ea typeface="Times New Roman" panose="02020603050405020304" pitchFamily="18" charset="0"/>
                <a:cs typeface="Arial" panose="020B0604020202020204" pitchFamily="34" charset="0"/>
              </a:rPr>
              <a:t>pada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800" dirty="0">
                <a:effectLst/>
                <a:latin typeface="Arial" panose="020B0604020202020204" pitchFamily="34" charset="0"/>
                <a:ea typeface="Times New Roman" panose="02020603050405020304" pitchFamily="18" charset="0"/>
                <a:cs typeface="Arial" panose="020B0604020202020204" pitchFamily="34" charset="0"/>
              </a:rPr>
              <a:t> 1 Juli 2024.</a:t>
            </a:r>
            <a:endParaRPr lang="en-US" sz="2800" b="1" dirty="0">
              <a:solidFill>
                <a:schemeClr val="tx2">
                  <a:lumMod val="50000"/>
                </a:schemeClr>
              </a:solidFill>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226079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SD</a:t>
            </a:r>
          </a:p>
        </p:txBody>
      </p:sp>
      <p:sp>
        <p:nvSpPr>
          <p:cNvPr id="6" name="TextBox 5"/>
          <p:cNvSpPr txBox="1"/>
          <p:nvPr/>
        </p:nvSpPr>
        <p:spPr>
          <a:xfrm>
            <a:off x="828205" y="1494061"/>
            <a:ext cx="9614036" cy="4832092"/>
          </a:xfrm>
          <a:prstGeom prst="rect">
            <a:avLst/>
          </a:prstGeom>
          <a:noFill/>
        </p:spPr>
        <p:txBody>
          <a:bodyPr wrap="square" rtlCol="0">
            <a:spAutoFit/>
          </a:bodyPr>
          <a:lstStyle/>
          <a:p>
            <a:pPr marL="509588" lvl="0" indent="-509588" algn="just">
              <a:buClr>
                <a:srgbClr val="000000"/>
              </a:buCl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Calon peserta didik baru kelas 1 (satu) SDN harus memenuhi persyaratan usia:</a:t>
            </a:r>
          </a:p>
          <a:p>
            <a:pPr marL="966788" lvl="0" indent="-457200" algn="just">
              <a:buFont typeface="+mj-lt"/>
              <a:buAutoNum type="alphaLcPeriod"/>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 (tujuh) tahun; atau</a:t>
            </a:r>
          </a:p>
          <a:p>
            <a:pPr marL="966788" lvl="0" indent="-457200" algn="just">
              <a:buFont typeface="+mj-lt"/>
              <a:buAutoNum type="alphaLcPeriod"/>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paling rendah 6 (enam) tahun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57200"/>
            <a:r>
              <a:rPr lang="en-US" sz="2800" dirty="0">
                <a:effectLst/>
                <a:latin typeface="Arial" panose="020B0604020202020204" pitchFamily="34" charset="0"/>
                <a:ea typeface="Times New Roman" panose="02020603050405020304" pitchFamily="18" charset="0"/>
                <a:cs typeface="Arial" panose="020B0604020202020204" pitchFamily="34" charset="0"/>
              </a:rPr>
              <a:t>pada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800" dirty="0">
                <a:effectLst/>
                <a:latin typeface="Arial" panose="020B0604020202020204" pitchFamily="34" charset="0"/>
                <a:ea typeface="Times New Roman" panose="02020603050405020304" pitchFamily="18" charset="0"/>
                <a:cs typeface="Arial" panose="020B0604020202020204" pitchFamily="34" charset="0"/>
              </a:rPr>
              <a:t> 1 Juli 2024.</a:t>
            </a:r>
          </a:p>
          <a:p>
            <a:pPr lvl="0" algn="just">
              <a:buClr>
                <a:srgbClr val="000000"/>
              </a:buClr>
            </a:pPr>
            <a:endParaRPr lang="en-US" sz="2800" b="1" dirty="0">
              <a:solidFill>
                <a:schemeClr val="tx2">
                  <a:lumMod val="50000"/>
                </a:schemeClr>
              </a:solidFill>
              <a:latin typeface="Arial" panose="020B0604020202020204" pitchFamily="34" charset="0"/>
              <a:cs typeface="Arial" panose="020B0604020202020204" pitchFamily="34" charset="0"/>
            </a:endParaRPr>
          </a:p>
          <a:p>
            <a:pPr marL="509588" lvl="0" indent="-509588" algn="just">
              <a:buClr>
                <a:srgbClr val="000000"/>
              </a:buClr>
            </a:pP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2.	D</a:t>
            </a:r>
            <a:r>
              <a:rPr lang="id-ID"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apat</a:t>
            </a: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dikecualikan menjadi paling rendah 5 (lima) tahun 6 (enam) bulan pada tanggal 1 Ju</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t>
            </a: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 202</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bagi calon peserta didik yang memiliki:</a:t>
            </a:r>
          </a:p>
          <a:p>
            <a:pPr marL="862013" lvl="0" indent="-406400" algn="just">
              <a:buFont typeface="+mj-lt"/>
              <a:buAutoNum type="alphaLcPeriod"/>
            </a:pPr>
            <a:r>
              <a:rPr lang="id-ID"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kecerdasan dan/atau bakat istimewa; dan</a:t>
            </a:r>
            <a:endPar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862013" lvl="0" indent="-406400" algn="just">
              <a:buFont typeface="+mj-lt"/>
              <a:buAutoNum type="alphaL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kesiapan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psikis</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en-US" sz="2800" b="1" dirty="0">
              <a:solidFill>
                <a:schemeClr val="tx2">
                  <a:lumMod val="50000"/>
                </a:schemeClr>
              </a:solidFill>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191087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SD</a:t>
            </a:r>
          </a:p>
        </p:txBody>
      </p:sp>
      <p:sp>
        <p:nvSpPr>
          <p:cNvPr id="6" name="TextBox 5"/>
          <p:cNvSpPr txBox="1"/>
          <p:nvPr/>
        </p:nvSpPr>
        <p:spPr>
          <a:xfrm>
            <a:off x="828205" y="1494061"/>
            <a:ext cx="9614036" cy="3108543"/>
          </a:xfrm>
          <a:prstGeom prst="rect">
            <a:avLst/>
          </a:prstGeom>
          <a:noFill/>
        </p:spPr>
        <p:txBody>
          <a:bodyPr wrap="square" rtlCol="0">
            <a:spAutoFit/>
          </a:bodyPr>
          <a:lstStyle/>
          <a:p>
            <a:pPr marL="574675" lvl="0" indent="-574675" algn="just">
              <a:buClr>
                <a:srgbClr val="000000"/>
              </a:buClr>
            </a:pPr>
            <a:r>
              <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3.	</a:t>
            </a:r>
            <a:r>
              <a:rPr lang="en-US" sz="28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K</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ecerdasan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atau</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bakat</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istimewa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kesiapan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psikis</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dibuktikan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dengan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rekomendasi</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tertulis</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dari</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psikolog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profesional</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a:p>
            <a:pPr lvl="0" algn="just">
              <a:buClr>
                <a:srgbClr val="000000"/>
              </a:buClr>
            </a:pPr>
            <a:endParaRPr lang="en-US" sz="2800" b="1" dirty="0">
              <a:solidFill>
                <a:schemeClr val="tx2">
                  <a:lumMod val="50000"/>
                </a:schemeClr>
              </a:solidFill>
              <a:latin typeface="Arial" panose="020B0604020202020204" pitchFamily="34" charset="0"/>
              <a:cs typeface="Arial" panose="020B0604020202020204" pitchFamily="34" charset="0"/>
            </a:endParaRPr>
          </a:p>
          <a:p>
            <a:pPr marL="574675" lvl="0" indent="-574675" algn="just">
              <a:buClr>
                <a:srgbClr val="000000"/>
              </a:buCl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Dalam</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hal</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psikolog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profesional</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tidak</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tersedia</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rekomendasi</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dapat</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dilakukan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oleh dewan guru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sekolah</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yang </a:t>
            </a:r>
            <a:r>
              <a:rPr lang="en-US"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bersangkutan</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b="1" dirty="0">
              <a:solidFill>
                <a:schemeClr val="tx2">
                  <a:lumMod val="50000"/>
                </a:schemeClr>
              </a:solidFill>
              <a:latin typeface="Arial" panose="020B0604020202020204" pitchFamily="34" charset="0"/>
              <a:cs typeface="Arial" panose="020B0604020202020204"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4094023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9" y="1943"/>
            <a:ext cx="11878293" cy="7738707"/>
          </a:xfrm>
          <a:prstGeom prst="rect">
            <a:avLst/>
          </a:prstGeom>
        </p:spPr>
      </p:pic>
      <p:sp>
        <p:nvSpPr>
          <p:cNvPr id="5" name="TextBox 4"/>
          <p:cNvSpPr txBox="1"/>
          <p:nvPr/>
        </p:nvSpPr>
        <p:spPr>
          <a:xfrm>
            <a:off x="828205" y="557957"/>
            <a:ext cx="9000652"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solidFill>
                  <a:schemeClr val="bg1"/>
                </a:solidFill>
                <a:latin typeface="Arial Black" pitchFamily="34" charset="0"/>
              </a:rPr>
              <a:t>SMP</a:t>
            </a:r>
          </a:p>
        </p:txBody>
      </p:sp>
      <p:sp>
        <p:nvSpPr>
          <p:cNvPr id="6" name="TextBox 5"/>
          <p:cNvSpPr txBox="1"/>
          <p:nvPr/>
        </p:nvSpPr>
        <p:spPr>
          <a:xfrm>
            <a:off x="828205" y="1494061"/>
            <a:ext cx="9614036" cy="4886915"/>
          </a:xfrm>
          <a:prstGeom prst="rect">
            <a:avLst/>
          </a:prstGeom>
          <a:noFill/>
        </p:spPr>
        <p:txBody>
          <a:bodyPr wrap="square" rtlCol="0">
            <a:spAutoFit/>
          </a:bodyPr>
          <a:lstStyle/>
          <a:p>
            <a:pPr algn="just">
              <a:lnSpc>
                <a:spcPct val="125000"/>
              </a:lnSpc>
            </a:pPr>
            <a:r>
              <a:rPr lang="id-ID" sz="2800" dirty="0">
                <a:effectLst/>
                <a:latin typeface="Arial" panose="020B0604020202020204" pitchFamily="34" charset="0"/>
                <a:ea typeface="Times New Roman" panose="02020603050405020304" pitchFamily="18" charset="0"/>
                <a:cs typeface="Arial" panose="020B0604020202020204" pitchFamily="34" charset="0"/>
              </a:rPr>
              <a:t>C</a:t>
            </a:r>
            <a:r>
              <a:rPr lang="en-US" sz="2800" dirty="0" err="1">
                <a:effectLst/>
                <a:latin typeface="Arial" panose="020B0604020202020204" pitchFamily="34" charset="0"/>
                <a:ea typeface="Times New Roman" panose="02020603050405020304" pitchFamily="18" charset="0"/>
                <a:cs typeface="Arial" panose="020B0604020202020204" pitchFamily="34" charset="0"/>
              </a:rPr>
              <a:t>alon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peserta</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didik</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baru</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kelas</a:t>
            </a:r>
            <a:r>
              <a:rPr lang="en-US" sz="2800" dirty="0">
                <a:effectLst/>
                <a:latin typeface="Arial" panose="020B0604020202020204" pitchFamily="34" charset="0"/>
                <a:ea typeface="Times New Roman" panose="02020603050405020304" pitchFamily="18" charset="0"/>
                <a:cs typeface="Arial" panose="020B0604020202020204" pitchFamily="34" charset="0"/>
              </a:rPr>
              <a:t> 7 SMP</a:t>
            </a:r>
            <a:r>
              <a:rPr lang="id-ID" sz="2800" dirty="0">
                <a:effectLst/>
                <a:latin typeface="Arial" panose="020B0604020202020204" pitchFamily="34" charset="0"/>
                <a:ea typeface="Times New Roman" panose="02020603050405020304" pitchFamily="18" charset="0"/>
                <a:cs typeface="Arial" panose="020B0604020202020204" pitchFamily="34" charset="0"/>
              </a:rPr>
              <a:t> harus memenuhi persyaratan</a:t>
            </a:r>
            <a:r>
              <a:rPr lang="en-US" sz="2800" dirty="0">
                <a:effectLst/>
                <a:latin typeface="Arial" panose="020B0604020202020204" pitchFamily="34" charset="0"/>
                <a:ea typeface="Times New Roman" panose="02020603050405020304" pitchFamily="18" charset="0"/>
                <a:cs typeface="Arial" panose="020B0604020202020204" pitchFamily="34" charset="0"/>
              </a:rPr>
              <a:t>:</a:t>
            </a:r>
            <a:endParaRPr lang="id-ID" sz="2800" dirty="0">
              <a:effectLst/>
              <a:latin typeface="Arial" panose="020B0604020202020204" pitchFamily="34" charset="0"/>
              <a:ea typeface="Times New Roman" panose="02020603050405020304" pitchFamily="18" charset="0"/>
              <a:cs typeface="Arial" panose="020B0604020202020204" pitchFamily="34" charset="0"/>
            </a:endParaRPr>
          </a:p>
          <a:p>
            <a:pPr marL="508000" lvl="0" indent="-508000" algn="just">
              <a:lnSpc>
                <a:spcPct val="125000"/>
              </a:lnSpc>
              <a:buFont typeface="+mj-lt"/>
              <a:buAutoNum type="alphaLcPeriod"/>
            </a:pPr>
            <a:r>
              <a:rPr lang="en-US" sz="2800" dirty="0" err="1">
                <a:effectLst/>
                <a:latin typeface="Arial" panose="020B0604020202020204" pitchFamily="34" charset="0"/>
                <a:ea typeface="Times New Roman" panose="02020603050405020304" pitchFamily="18" charset="0"/>
                <a:cs typeface="Arial" panose="020B0604020202020204" pitchFamily="34" charset="0"/>
              </a:rPr>
              <a:t>berusia</a:t>
            </a:r>
            <a:r>
              <a:rPr lang="en-US" sz="2800" dirty="0">
                <a:effectLst/>
                <a:latin typeface="Arial" panose="020B0604020202020204" pitchFamily="34" charset="0"/>
                <a:ea typeface="Times New Roman" panose="02020603050405020304" pitchFamily="18" charset="0"/>
                <a:cs typeface="Arial" panose="020B0604020202020204" pitchFamily="34" charset="0"/>
              </a:rPr>
              <a:t> paling </a:t>
            </a:r>
            <a:r>
              <a:rPr lang="en-US" sz="2800" dirty="0" err="1">
                <a:effectLst/>
                <a:latin typeface="Arial" panose="020B0604020202020204" pitchFamily="34" charset="0"/>
                <a:ea typeface="Times New Roman" panose="02020603050405020304" pitchFamily="18" charset="0"/>
                <a:cs typeface="Arial" panose="020B0604020202020204" pitchFamily="34" charset="0"/>
              </a:rPr>
              <a:t>tinggi</a:t>
            </a:r>
            <a:r>
              <a:rPr lang="en-US" sz="2800" dirty="0">
                <a:effectLst/>
                <a:latin typeface="Arial" panose="020B0604020202020204" pitchFamily="34" charset="0"/>
                <a:ea typeface="Times New Roman" panose="02020603050405020304" pitchFamily="18" charset="0"/>
                <a:cs typeface="Arial" panose="020B0604020202020204" pitchFamily="34" charset="0"/>
              </a:rPr>
              <a:t> 15 (lima </a:t>
            </a:r>
            <a:r>
              <a:rPr lang="en-US" sz="2800" dirty="0" err="1">
                <a:effectLst/>
                <a:latin typeface="Arial" panose="020B0604020202020204" pitchFamily="34" charset="0"/>
                <a:ea typeface="Times New Roman" panose="02020603050405020304" pitchFamily="18" charset="0"/>
                <a:cs typeface="Arial" panose="020B0604020202020204" pitchFamily="34" charset="0"/>
              </a:rPr>
              <a:t>belas</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tahun</a:t>
            </a:r>
            <a:r>
              <a:rPr lang="en-US" sz="2800" dirty="0">
                <a:effectLst/>
                <a:latin typeface="Arial" panose="020B0604020202020204" pitchFamily="34" charset="0"/>
                <a:ea typeface="Times New Roman" panose="02020603050405020304" pitchFamily="18" charset="0"/>
                <a:cs typeface="Arial" panose="020B0604020202020204" pitchFamily="34" charset="0"/>
              </a:rPr>
              <a:t> pada </a:t>
            </a:r>
            <a:r>
              <a:rPr lang="en-US" sz="2800" dirty="0" err="1">
                <a:effectLst/>
                <a:latin typeface="Arial" panose="020B0604020202020204" pitchFamily="34" charset="0"/>
                <a:ea typeface="Times New Roman" panose="02020603050405020304" pitchFamily="18" charset="0"/>
                <a:cs typeface="Arial" panose="020B0604020202020204" pitchFamily="34" charset="0"/>
              </a:rPr>
              <a:t>tanggal</a:t>
            </a:r>
            <a:r>
              <a:rPr lang="en-US" sz="2800" dirty="0">
                <a:effectLst/>
                <a:latin typeface="Arial" panose="020B0604020202020204" pitchFamily="34" charset="0"/>
                <a:ea typeface="Times New Roman" panose="02020603050405020304" pitchFamily="18" charset="0"/>
                <a:cs typeface="Arial" panose="020B0604020202020204" pitchFamily="34" charset="0"/>
              </a:rPr>
              <a:t> 1 Juli </a:t>
            </a:r>
            <a:r>
              <a:rPr lang="id-ID" sz="2800" dirty="0">
                <a:effectLst/>
                <a:latin typeface="Arial" panose="020B0604020202020204" pitchFamily="34" charset="0"/>
                <a:ea typeface="Times New Roman" panose="02020603050405020304" pitchFamily="18" charset="0"/>
                <a:cs typeface="Arial" panose="020B0604020202020204" pitchFamily="34" charset="0"/>
              </a:rPr>
              <a:t>202</a:t>
            </a:r>
            <a:r>
              <a:rPr lang="en-US" sz="2800" dirty="0">
                <a:effectLst/>
                <a:latin typeface="Arial" panose="020B0604020202020204" pitchFamily="34" charset="0"/>
                <a:ea typeface="Times New Roman" panose="02020603050405020304" pitchFamily="18" charset="0"/>
                <a:cs typeface="Arial" panose="020B0604020202020204" pitchFamily="34" charset="0"/>
              </a:rPr>
              <a:t>4; dan</a:t>
            </a:r>
            <a:endParaRPr lang="en-US" sz="2800" dirty="0">
              <a:latin typeface="Arial" panose="020B0604020202020204" pitchFamily="34" charset="0"/>
              <a:ea typeface="Times New Roman" panose="02020603050405020304" pitchFamily="18" charset="0"/>
              <a:cs typeface="Arial" panose="020B0604020202020204" pitchFamily="34" charset="0"/>
            </a:endParaRPr>
          </a:p>
          <a:p>
            <a:pPr marL="508000" lvl="0" indent="-508000" algn="just">
              <a:lnSpc>
                <a:spcPct val="125000"/>
              </a:lnSpc>
              <a:buFont typeface="+mj-lt"/>
              <a:buAutoNum type="alphaLcPeriod"/>
            </a:pPr>
            <a:r>
              <a:rPr lang="id-ID" sz="2800" dirty="0">
                <a:effectLst/>
                <a:latin typeface="Arial" panose="020B0604020202020204" pitchFamily="34" charset="0"/>
                <a:ea typeface="Times New Roman" panose="02020603050405020304" pitchFamily="18" charset="0"/>
                <a:cs typeface="Arial" panose="020B0604020202020204" pitchFamily="34" charset="0"/>
              </a:rPr>
              <a:t>telah menyelesaikan </a:t>
            </a:r>
            <a:r>
              <a:rPr lang="en-US" sz="2800" dirty="0" err="1">
                <a:effectLst/>
                <a:latin typeface="Arial" panose="020B0604020202020204" pitchFamily="34" charset="0"/>
                <a:ea typeface="Times New Roman" panose="02020603050405020304" pitchFamily="18" charset="0"/>
                <a:cs typeface="Arial" panose="020B0604020202020204" pitchFamily="34" charset="0"/>
              </a:rPr>
              <a:t>pendidikan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sekolah</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sampai</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id-ID" sz="2800" dirty="0">
                <a:effectLst/>
                <a:latin typeface="Arial" panose="020B0604020202020204" pitchFamily="34" charset="0"/>
                <a:ea typeface="Times New Roman" panose="02020603050405020304" pitchFamily="18" charset="0"/>
                <a:cs typeface="Arial" panose="020B0604020202020204" pitchFamily="34" charset="0"/>
              </a:rPr>
              <a:t>kelas 6 (enam) SD</a:t>
            </a:r>
            <a:r>
              <a:rPr lang="en-US" sz="2800" dirty="0">
                <a:effectLst/>
                <a:latin typeface="Arial" panose="020B0604020202020204" pitchFamily="34" charset="0"/>
                <a:ea typeface="Times New Roman" panose="02020603050405020304" pitchFamily="18" charset="0"/>
                <a:cs typeface="Arial" panose="020B0604020202020204" pitchFamily="34" charset="0"/>
              </a:rPr>
              <a:t>/MI</a:t>
            </a:r>
            <a:r>
              <a:rPr lang="id-ID" sz="2800" dirty="0">
                <a:effectLst/>
                <a:latin typeface="Arial" panose="020B0604020202020204" pitchFamily="34" charset="0"/>
                <a:ea typeface="Times New Roman" panose="02020603050405020304" pitchFamily="18" charset="0"/>
                <a:cs typeface="Arial" panose="020B0604020202020204" pitchFamily="34" charset="0"/>
              </a:rPr>
              <a:t> atau bentuk lain yang sederajat</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dibuktikan</a:t>
            </a:r>
            <a:r>
              <a:rPr lang="en-US" sz="2800" dirty="0">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effectLst/>
                <a:latin typeface="Arial" panose="020B0604020202020204" pitchFamily="34" charset="0"/>
                <a:ea typeface="Times New Roman" panose="02020603050405020304" pitchFamily="18" charset="0"/>
                <a:cs typeface="Arial" panose="020B0604020202020204" pitchFamily="34" charset="0"/>
              </a:rPr>
              <a:t>dengan</a:t>
            </a:r>
            <a:r>
              <a:rPr lang="en-US" sz="2800" dirty="0">
                <a:latin typeface="Arial" panose="020B0604020202020204" pitchFamily="34" charset="0"/>
                <a:ea typeface="Times New Roman" panose="02020603050405020304" pitchFamily="18" charset="0"/>
                <a:cs typeface="Arial" panose="020B0604020202020204" pitchFamily="34" charset="0"/>
              </a:rPr>
              <a:t>:</a:t>
            </a:r>
          </a:p>
          <a:p>
            <a:pPr marL="979488" lvl="0" indent="-457200" algn="just">
              <a:lnSpc>
                <a:spcPct val="125000"/>
              </a:lnSpc>
              <a:buFontTx/>
              <a:buChar char="-"/>
            </a:pPr>
            <a:r>
              <a:rPr lang="en-US" sz="2800" dirty="0">
                <a:latin typeface="Arial" panose="020B0604020202020204" pitchFamily="34" charset="0"/>
                <a:cs typeface="Arial" pitchFamily="34" charset="0"/>
              </a:rPr>
              <a:t>ijazah, </a:t>
            </a:r>
            <a:r>
              <a:rPr lang="en-US" sz="2800" dirty="0" err="1">
                <a:latin typeface="Arial" panose="020B0604020202020204" pitchFamily="34" charset="0"/>
                <a:cs typeface="Arial" pitchFamily="34" charset="0"/>
              </a:rPr>
              <a:t>atau</a:t>
            </a:r>
            <a:endParaRPr lang="en-US" sz="2800" dirty="0">
              <a:latin typeface="Arial" panose="020B0604020202020204" pitchFamily="34" charset="0"/>
              <a:cs typeface="Arial" pitchFamily="34" charset="0"/>
            </a:endParaRPr>
          </a:p>
          <a:p>
            <a:pPr marL="979488" lvl="0" indent="-457200" algn="just">
              <a:lnSpc>
                <a:spcPct val="125000"/>
              </a:lnSpc>
              <a:buFontTx/>
              <a:buChar char="-"/>
            </a:pPr>
            <a:r>
              <a:rPr lang="en-US" sz="2800" dirty="0" err="1">
                <a:latin typeface="Arial" panose="020B0604020202020204" pitchFamily="34" charset="0"/>
                <a:cs typeface="Arial" pitchFamily="34" charset="0"/>
              </a:rPr>
              <a:t>dokumen</a:t>
            </a:r>
            <a:r>
              <a:rPr lang="en-US" sz="2800" dirty="0">
                <a:latin typeface="Arial" panose="020B0604020202020204" pitchFamily="34" charset="0"/>
                <a:cs typeface="Arial" pitchFamily="34" charset="0"/>
              </a:rPr>
              <a:t> lain yang </a:t>
            </a:r>
            <a:r>
              <a:rPr lang="en-US" sz="2800" dirty="0" err="1">
                <a:latin typeface="Arial" panose="020B0604020202020204" pitchFamily="34" charset="0"/>
                <a:cs typeface="Arial" pitchFamily="34" charset="0"/>
              </a:rPr>
              <a:t>menyatakan</a:t>
            </a:r>
            <a:r>
              <a:rPr lang="en-US" sz="2800" dirty="0">
                <a:latin typeface="Arial" panose="020B0604020202020204" pitchFamily="34" charset="0"/>
                <a:cs typeface="Arial" pitchFamily="34" charset="0"/>
              </a:rPr>
              <a:t> </a:t>
            </a:r>
            <a:r>
              <a:rPr lang="en-US" sz="2800" dirty="0" err="1">
                <a:latin typeface="Arial" panose="020B0604020202020204" pitchFamily="34" charset="0"/>
                <a:cs typeface="Arial" pitchFamily="34" charset="0"/>
              </a:rPr>
              <a:t>kelulusan</a:t>
            </a:r>
            <a:endParaRPr lang="en-US" sz="2800" dirty="0">
              <a:latin typeface="Arial" panose="020B0604020202020204" pitchFamily="34" charset="0"/>
              <a:cs typeface="Arial" pitchFamily="34" charset="0"/>
            </a:endParaRPr>
          </a:p>
        </p:txBody>
      </p:sp>
      <p:grpSp>
        <p:nvGrpSpPr>
          <p:cNvPr id="11" name="Group 10"/>
          <p:cNvGrpSpPr/>
          <p:nvPr/>
        </p:nvGrpSpPr>
        <p:grpSpPr>
          <a:xfrm>
            <a:off x="9180785" y="6318597"/>
            <a:ext cx="2562857" cy="589215"/>
            <a:chOff x="2519327" y="5475944"/>
            <a:chExt cx="3815685" cy="877247"/>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9327" y="5475944"/>
              <a:ext cx="626228" cy="805987"/>
            </a:xfrm>
            <a:prstGeom prst="rect">
              <a:avLst/>
            </a:prstGeom>
          </p:spPr>
        </p:pic>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l="10611" t="17694" r="12616" b="16410"/>
            <a:stretch/>
          </p:blipFill>
          <p:spPr>
            <a:xfrm>
              <a:off x="4322508" y="5489556"/>
              <a:ext cx="711328" cy="863635"/>
            </a:xfrm>
            <a:prstGeom prst="rect">
              <a:avLst/>
            </a:prstGeom>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7915" y="5489556"/>
              <a:ext cx="778765" cy="778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48064" y="5517232"/>
              <a:ext cx="1186948" cy="777669"/>
            </a:xfrm>
            <a:prstGeom prst="rect">
              <a:avLst/>
            </a:prstGeom>
          </p:spPr>
        </p:pic>
      </p:grpSp>
    </p:spTree>
    <p:extLst>
      <p:ext uri="{BB962C8B-B14F-4D97-AF65-F5344CB8AC3E}">
        <p14:creationId xmlns:p14="http://schemas.microsoft.com/office/powerpoint/2010/main" val="3329876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set">
  <a:themeElements>
    <a:clrScheme name="Fas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Tema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5782</TotalTime>
  <Words>5022</Words>
  <Application>Microsoft Office PowerPoint</Application>
  <PresentationFormat>Kustom</PresentationFormat>
  <Paragraphs>1235</Paragraphs>
  <Slides>56</Slides>
  <Notes>0</Notes>
  <HiddenSlides>0</HiddenSlides>
  <MMClips>0</MMClips>
  <ScaleCrop>false</ScaleCrop>
  <HeadingPairs>
    <vt:vector size="6" baseType="variant">
      <vt:variant>
        <vt:lpstr>Font Dipakai</vt:lpstr>
      </vt:variant>
      <vt:variant>
        <vt:i4>7</vt:i4>
      </vt:variant>
      <vt:variant>
        <vt:lpstr>Tema</vt:lpstr>
      </vt:variant>
      <vt:variant>
        <vt:i4>2</vt:i4>
      </vt:variant>
      <vt:variant>
        <vt:lpstr>Judul Slide</vt:lpstr>
      </vt:variant>
      <vt:variant>
        <vt:i4>56</vt:i4>
      </vt:variant>
    </vt:vector>
  </HeadingPairs>
  <TitlesOfParts>
    <vt:vector size="65" baseType="lpstr">
      <vt:lpstr>Aptos</vt:lpstr>
      <vt:lpstr>Arial</vt:lpstr>
      <vt:lpstr>Arial Black</vt:lpstr>
      <vt:lpstr>Calibri</vt:lpstr>
      <vt:lpstr>Times New Roman</vt:lpstr>
      <vt:lpstr>Trebuchet MS</vt:lpstr>
      <vt:lpstr>Wingdings 3</vt:lpstr>
      <vt:lpstr>Office Theme</vt:lpstr>
      <vt:lpstr>Faset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kurniawan prasetiyo</cp:lastModifiedBy>
  <cp:revision>68</cp:revision>
  <cp:lastPrinted>2024-03-18T00:52:38Z</cp:lastPrinted>
  <dcterms:created xsi:type="dcterms:W3CDTF">2024-03-13T01:52:25Z</dcterms:created>
  <dcterms:modified xsi:type="dcterms:W3CDTF">2024-05-06T04:00:03Z</dcterms:modified>
</cp:coreProperties>
</file>